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Barlow Condensed Bold" charset="1" panose="00000806000000000000"/>
      <p:regular r:id="rId22"/>
    </p:embeddedFont>
    <p:embeddedFont>
      <p:font typeface="Open Sans Bold" charset="1" panose="00000000000000000000"/>
      <p:regular r:id="rId23"/>
    </p:embeddedFont>
    <p:embeddedFont>
      <p:font typeface="Poppins Bold" charset="1" panose="00000800000000000000"/>
      <p:regular r:id="rId24"/>
    </p:embeddedFont>
    <p:embeddedFont>
      <p:font typeface="Poppins Semi-Bold" charset="1" panose="00000700000000000000"/>
      <p:regular r:id="rId25"/>
    </p:embeddedFont>
    <p:embeddedFont>
      <p:font typeface="Poppins" charset="1" panose="000005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1312155" y="1679124"/>
            <a:ext cx="16230600" cy="2753359"/>
          </a:xfrm>
          <a:prstGeom prst="rect">
            <a:avLst/>
          </a:prstGeom>
        </p:spPr>
        <p:txBody>
          <a:bodyPr anchor="t" rtlCol="false" tIns="0" lIns="0" bIns="0" rIns="0">
            <a:spAutoFit/>
          </a:bodyPr>
          <a:lstStyle/>
          <a:p>
            <a:pPr algn="ctr">
              <a:lnSpc>
                <a:spcPts val="22540"/>
              </a:lnSpc>
              <a:spcBef>
                <a:spcPct val="0"/>
              </a:spcBef>
            </a:pPr>
            <a:r>
              <a:rPr lang="en-US" b="true" sz="16100">
                <a:solidFill>
                  <a:srgbClr val="FFFFFF"/>
                </a:solidFill>
                <a:latin typeface="Barlow Condensed Bold"/>
                <a:ea typeface="Barlow Condensed Bold"/>
                <a:cs typeface="Barlow Condensed Bold"/>
                <a:sym typeface="Barlow Condensed Bold"/>
              </a:rPr>
              <a:t>ENVIROSCAN</a:t>
            </a:r>
          </a:p>
        </p:txBody>
      </p:sp>
      <p:sp>
        <p:nvSpPr>
          <p:cNvPr name="Freeform 4" id="4"/>
          <p:cNvSpPr/>
          <p:nvPr/>
        </p:nvSpPr>
        <p:spPr>
          <a:xfrm flipH="false" flipV="false" rot="0">
            <a:off x="4729960" y="2883438"/>
            <a:ext cx="13229605" cy="13229605"/>
          </a:xfrm>
          <a:custGeom>
            <a:avLst/>
            <a:gdLst/>
            <a:ahLst/>
            <a:cxnLst/>
            <a:rect r="r" b="b" t="t" l="l"/>
            <a:pathLst>
              <a:path h="13229605" w="13229605">
                <a:moveTo>
                  <a:pt x="0" y="0"/>
                </a:moveTo>
                <a:lnTo>
                  <a:pt x="13229606" y="0"/>
                </a:lnTo>
                <a:lnTo>
                  <a:pt x="13229606" y="13229606"/>
                </a:lnTo>
                <a:lnTo>
                  <a:pt x="0" y="13229606"/>
                </a:lnTo>
                <a:lnTo>
                  <a:pt x="0" y="0"/>
                </a:lnTo>
                <a:close/>
              </a:path>
            </a:pathLst>
          </a:custGeom>
          <a:blipFill>
            <a:blip r:embed="rId3"/>
            <a:stretch>
              <a:fillRect l="0" t="0" r="0" b="0"/>
            </a:stretch>
          </a:blipFill>
        </p:spPr>
      </p:sp>
      <p:sp>
        <p:nvSpPr>
          <p:cNvPr name="Freeform 5" id="5"/>
          <p:cNvSpPr/>
          <p:nvPr/>
        </p:nvSpPr>
        <p:spPr>
          <a:xfrm flipH="false" flipV="false" rot="0">
            <a:off x="7570607" y="6054125"/>
            <a:ext cx="9842777" cy="9842777"/>
          </a:xfrm>
          <a:custGeom>
            <a:avLst/>
            <a:gdLst/>
            <a:ahLst/>
            <a:cxnLst/>
            <a:rect r="r" b="b" t="t" l="l"/>
            <a:pathLst>
              <a:path h="9842777" w="9842777">
                <a:moveTo>
                  <a:pt x="0" y="0"/>
                </a:moveTo>
                <a:lnTo>
                  <a:pt x="9842777" y="0"/>
                </a:lnTo>
                <a:lnTo>
                  <a:pt x="9842777" y="9842777"/>
                </a:lnTo>
                <a:lnTo>
                  <a:pt x="0" y="9842777"/>
                </a:lnTo>
                <a:lnTo>
                  <a:pt x="0" y="0"/>
                </a:lnTo>
                <a:close/>
              </a:path>
            </a:pathLst>
          </a:custGeom>
          <a:blipFill>
            <a:blip r:embed="rId4"/>
            <a:stretch>
              <a:fillRect l="0" t="0" r="0" b="0"/>
            </a:stretch>
          </a:blipFill>
        </p:spPr>
      </p:sp>
      <p:grpSp>
        <p:nvGrpSpPr>
          <p:cNvPr name="Group 6" id="6"/>
          <p:cNvGrpSpPr/>
          <p:nvPr/>
        </p:nvGrpSpPr>
        <p:grpSpPr>
          <a:xfrm rot="0">
            <a:off x="18180762" y="7912067"/>
            <a:ext cx="214475" cy="1346233"/>
            <a:chOff x="0" y="0"/>
            <a:chExt cx="56487" cy="354563"/>
          </a:xfrm>
        </p:grpSpPr>
        <p:sp>
          <p:nvSpPr>
            <p:cNvPr name="Freeform 7" id="7"/>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8" id="8"/>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05475" y="317560"/>
            <a:ext cx="9021980" cy="763270"/>
          </a:xfrm>
          <a:prstGeom prst="rect">
            <a:avLst/>
          </a:prstGeom>
        </p:spPr>
        <p:txBody>
          <a:bodyPr anchor="t" rtlCol="false" tIns="0" lIns="0" bIns="0" rIns="0">
            <a:spAutoFit/>
          </a:bodyPr>
          <a:lstStyle/>
          <a:p>
            <a:pPr algn="l">
              <a:lnSpc>
                <a:spcPts val="3079"/>
              </a:lnSpc>
            </a:pPr>
            <a:r>
              <a:rPr lang="en-US" sz="2199" b="true">
                <a:solidFill>
                  <a:srgbClr val="FFFFFF"/>
                </a:solidFill>
                <a:latin typeface="Open Sans Bold"/>
                <a:ea typeface="Open Sans Bold"/>
                <a:cs typeface="Open Sans Bold"/>
                <a:sym typeface="Open Sans Bold"/>
              </a:rPr>
              <a:t>Infosys Springboard Internship Program</a:t>
            </a:r>
          </a:p>
          <a:p>
            <a:pPr algn="l">
              <a:lnSpc>
                <a:spcPts val="3079"/>
              </a:lnSpc>
              <a:spcBef>
                <a:spcPct val="0"/>
              </a:spcBef>
            </a:pPr>
          </a:p>
        </p:txBody>
      </p:sp>
      <p:sp>
        <p:nvSpPr>
          <p:cNvPr name="TextBox 10" id="10"/>
          <p:cNvSpPr txBox="true"/>
          <p:nvPr/>
        </p:nvSpPr>
        <p:spPr>
          <a:xfrm rot="0">
            <a:off x="2153463" y="4365809"/>
            <a:ext cx="13693347" cy="1073150"/>
          </a:xfrm>
          <a:prstGeom prst="rect">
            <a:avLst/>
          </a:prstGeom>
        </p:spPr>
        <p:txBody>
          <a:bodyPr anchor="t" rtlCol="false" tIns="0" lIns="0" bIns="0" rIns="0">
            <a:spAutoFit/>
          </a:bodyPr>
          <a:lstStyle/>
          <a:p>
            <a:pPr algn="ctr">
              <a:lnSpc>
                <a:spcPts val="2800"/>
              </a:lnSpc>
            </a:pPr>
            <a:r>
              <a:rPr lang="en-US" b="true" sz="2000" spc="1600">
                <a:solidFill>
                  <a:srgbClr val="FFFFFF"/>
                </a:solidFill>
                <a:latin typeface="Poppins Bold"/>
                <a:ea typeface="Poppins Bold"/>
                <a:cs typeface="Poppins Bold"/>
                <a:sym typeface="Poppins Bold"/>
              </a:rPr>
              <a:t>AI-POWERED POLLUTION SOURCE IDENTIFIER USING GEOSPATIAL ANALYTICS</a:t>
            </a:r>
          </a:p>
          <a:p>
            <a:pPr algn="ctr">
              <a:lnSpc>
                <a:spcPts val="2800"/>
              </a:lnSpc>
              <a:spcBef>
                <a:spcPct val="0"/>
              </a:spcBef>
            </a:pPr>
          </a:p>
        </p:txBody>
      </p:sp>
      <p:grpSp>
        <p:nvGrpSpPr>
          <p:cNvPr name="Group 11" id="11"/>
          <p:cNvGrpSpPr/>
          <p:nvPr/>
        </p:nvGrpSpPr>
        <p:grpSpPr>
          <a:xfrm rot="0">
            <a:off x="1028700" y="7720580"/>
            <a:ext cx="5932306" cy="1729206"/>
            <a:chOff x="0" y="0"/>
            <a:chExt cx="836191" cy="243741"/>
          </a:xfrm>
        </p:grpSpPr>
        <p:sp>
          <p:nvSpPr>
            <p:cNvPr name="Freeform 12" id="12"/>
            <p:cNvSpPr/>
            <p:nvPr/>
          </p:nvSpPr>
          <p:spPr>
            <a:xfrm flipH="false" flipV="false" rot="0">
              <a:off x="0" y="0"/>
              <a:ext cx="836191" cy="243741"/>
            </a:xfrm>
            <a:custGeom>
              <a:avLst/>
              <a:gdLst/>
              <a:ahLst/>
              <a:cxnLst/>
              <a:rect r="r" b="b" t="t" l="l"/>
              <a:pathLst>
                <a:path h="243741" w="836191">
                  <a:moveTo>
                    <a:pt x="39151" y="0"/>
                  </a:moveTo>
                  <a:lnTo>
                    <a:pt x="797040" y="0"/>
                  </a:lnTo>
                  <a:cubicBezTo>
                    <a:pt x="807423" y="0"/>
                    <a:pt x="817382" y="4125"/>
                    <a:pt x="824724" y="11467"/>
                  </a:cubicBezTo>
                  <a:cubicBezTo>
                    <a:pt x="832066" y="18809"/>
                    <a:pt x="836191" y="28768"/>
                    <a:pt x="836191" y="39151"/>
                  </a:cubicBezTo>
                  <a:lnTo>
                    <a:pt x="836191" y="204590"/>
                  </a:lnTo>
                  <a:cubicBezTo>
                    <a:pt x="836191" y="214973"/>
                    <a:pt x="832066" y="224932"/>
                    <a:pt x="824724" y="232274"/>
                  </a:cubicBezTo>
                  <a:cubicBezTo>
                    <a:pt x="817382" y="239616"/>
                    <a:pt x="807423" y="243741"/>
                    <a:pt x="797040" y="243741"/>
                  </a:cubicBezTo>
                  <a:lnTo>
                    <a:pt x="39151" y="243741"/>
                  </a:lnTo>
                  <a:cubicBezTo>
                    <a:pt x="28768" y="243741"/>
                    <a:pt x="18809" y="239616"/>
                    <a:pt x="11467" y="232274"/>
                  </a:cubicBezTo>
                  <a:cubicBezTo>
                    <a:pt x="4125" y="224932"/>
                    <a:pt x="0" y="214973"/>
                    <a:pt x="0" y="204590"/>
                  </a:cubicBezTo>
                  <a:lnTo>
                    <a:pt x="0" y="39151"/>
                  </a:lnTo>
                  <a:cubicBezTo>
                    <a:pt x="0" y="28768"/>
                    <a:pt x="4125" y="18809"/>
                    <a:pt x="11467" y="11467"/>
                  </a:cubicBezTo>
                  <a:cubicBezTo>
                    <a:pt x="18809" y="4125"/>
                    <a:pt x="28768" y="0"/>
                    <a:pt x="39151" y="0"/>
                  </a:cubicBezTo>
                  <a:close/>
                </a:path>
              </a:pathLst>
            </a:custGeom>
            <a:solidFill>
              <a:srgbClr val="000000">
                <a:alpha val="0"/>
              </a:srgbClr>
            </a:solidFill>
            <a:ln w="19050" cap="rnd">
              <a:gradFill>
                <a:gsLst>
                  <a:gs pos="0">
                    <a:srgbClr val="4DA8EA">
                      <a:alpha val="100000"/>
                    </a:srgbClr>
                  </a:gs>
                  <a:gs pos="100000">
                    <a:srgbClr val="00D856">
                      <a:alpha val="100000"/>
                    </a:srgbClr>
                  </a:gs>
                </a:gsLst>
                <a:lin ang="0"/>
              </a:gradFill>
              <a:prstDash val="solid"/>
              <a:round/>
            </a:ln>
          </p:spPr>
        </p:sp>
        <p:sp>
          <p:nvSpPr>
            <p:cNvPr name="TextBox 13" id="13"/>
            <p:cNvSpPr txBox="true"/>
            <p:nvPr/>
          </p:nvSpPr>
          <p:spPr>
            <a:xfrm>
              <a:off x="0" y="-57150"/>
              <a:ext cx="836191" cy="300891"/>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1310066" y="7848583"/>
            <a:ext cx="5369574" cy="1416050"/>
          </a:xfrm>
          <a:prstGeom prst="rect">
            <a:avLst/>
          </a:prstGeom>
        </p:spPr>
        <p:txBody>
          <a:bodyPr anchor="t" rtlCol="false" tIns="0" lIns="0" bIns="0" rIns="0">
            <a:spAutoFit/>
          </a:bodyPr>
          <a:lstStyle/>
          <a:p>
            <a:pPr algn="ctr">
              <a:lnSpc>
                <a:spcPts val="2799"/>
              </a:lnSpc>
            </a:pPr>
            <a:r>
              <a:rPr lang="en-US" b="true" sz="1999" spc="89">
                <a:solidFill>
                  <a:srgbClr val="FFFFFF"/>
                </a:solidFill>
                <a:latin typeface="Poppins Semi-Bold"/>
                <a:ea typeface="Poppins Semi-Bold"/>
                <a:cs typeface="Poppins Semi-Bold"/>
                <a:sym typeface="Poppins Semi-Bold"/>
              </a:rPr>
              <a:t>Praveen S</a:t>
            </a:r>
          </a:p>
          <a:p>
            <a:pPr algn="ctr">
              <a:lnSpc>
                <a:spcPts val="2799"/>
              </a:lnSpc>
            </a:pPr>
            <a:r>
              <a:rPr lang="en-US" b="true" sz="1999" spc="89">
                <a:solidFill>
                  <a:srgbClr val="FFFFFF"/>
                </a:solidFill>
                <a:latin typeface="Poppins Semi-Bold"/>
                <a:ea typeface="Poppins Semi-Bold"/>
                <a:cs typeface="Poppins Semi-Bold"/>
                <a:sym typeface="Poppins Semi-Bold"/>
              </a:rPr>
              <a:t>Department</a:t>
            </a:r>
            <a:r>
              <a:rPr lang="en-US" b="true" sz="1999" spc="89">
                <a:solidFill>
                  <a:srgbClr val="FFFFFF"/>
                </a:solidFill>
                <a:latin typeface="Poppins Semi-Bold"/>
                <a:ea typeface="Poppins Semi-Bold"/>
                <a:cs typeface="Poppins Semi-Bold"/>
                <a:sym typeface="Poppins Semi-Bold"/>
              </a:rPr>
              <a:t> of CSE (</a:t>
            </a:r>
            <a:r>
              <a:rPr lang="en-US" b="true" sz="1999" spc="89">
                <a:solidFill>
                  <a:srgbClr val="FFFFFF"/>
                </a:solidFill>
                <a:latin typeface="Poppins Semi-Bold"/>
                <a:ea typeface="Poppins Semi-Bold"/>
                <a:cs typeface="Poppins Semi-Bold"/>
                <a:sym typeface="Poppins Semi-Bold"/>
              </a:rPr>
              <a:t>AI &amp; ML)</a:t>
            </a:r>
          </a:p>
          <a:p>
            <a:pPr algn="ctr">
              <a:lnSpc>
                <a:spcPts val="2799"/>
              </a:lnSpc>
            </a:pPr>
            <a:r>
              <a:rPr lang="en-US" b="true" sz="1999" spc="89">
                <a:solidFill>
                  <a:srgbClr val="FFFFFF"/>
                </a:solidFill>
                <a:latin typeface="Poppins Semi-Bold"/>
                <a:ea typeface="Poppins Semi-Bold"/>
                <a:cs typeface="Poppins Semi-Bold"/>
                <a:sym typeface="Poppins Semi-Bold"/>
              </a:rPr>
              <a:t>K.S.Rangasamy College of Technology</a:t>
            </a:r>
          </a:p>
          <a:p>
            <a:pPr algn="ctr">
              <a:lnSpc>
                <a:spcPts val="2799"/>
              </a:lnSpc>
              <a:spcBef>
                <a:spcPct val="0"/>
              </a:spcBef>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9596731" y="1804564"/>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283998" y="1288579"/>
            <a:ext cx="12005166" cy="8011400"/>
          </a:xfrm>
          <a:custGeom>
            <a:avLst/>
            <a:gdLst/>
            <a:ahLst/>
            <a:cxnLst/>
            <a:rect r="r" b="b" t="t" l="l"/>
            <a:pathLst>
              <a:path h="8011400" w="12005166">
                <a:moveTo>
                  <a:pt x="0" y="0"/>
                </a:moveTo>
                <a:lnTo>
                  <a:pt x="12005165" y="0"/>
                </a:lnTo>
                <a:lnTo>
                  <a:pt x="12005165" y="8011400"/>
                </a:lnTo>
                <a:lnTo>
                  <a:pt x="0" y="8011400"/>
                </a:lnTo>
                <a:lnTo>
                  <a:pt x="0" y="0"/>
                </a:lnTo>
                <a:close/>
              </a:path>
            </a:pathLst>
          </a:custGeom>
          <a:blipFill>
            <a:blip r:embed="rId4"/>
            <a:stretch>
              <a:fillRect l="0" t="0" r="0" b="0"/>
            </a:stretch>
          </a:blipFill>
        </p:spPr>
      </p:sp>
      <p:sp>
        <p:nvSpPr>
          <p:cNvPr name="TextBox 8" id="8"/>
          <p:cNvSpPr txBox="true"/>
          <p:nvPr/>
        </p:nvSpPr>
        <p:spPr>
          <a:xfrm rot="0">
            <a:off x="359353" y="363855"/>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ML PIPELINE</a:t>
            </a:r>
          </a:p>
        </p:txBody>
      </p:sp>
      <p:sp>
        <p:nvSpPr>
          <p:cNvPr name="TextBox 9" id="9"/>
          <p:cNvSpPr txBox="true"/>
          <p:nvPr/>
        </p:nvSpPr>
        <p:spPr>
          <a:xfrm rot="0">
            <a:off x="12289163" y="1737889"/>
            <a:ext cx="5891599" cy="741680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Data Collection &amp; Enrichment:</a:t>
            </a:r>
            <a:r>
              <a:rPr lang="en-US" sz="2000">
                <a:solidFill>
                  <a:srgbClr val="FFFFFF"/>
                </a:solidFill>
                <a:latin typeface="Poppins"/>
                <a:ea typeface="Poppins"/>
                <a:cs typeface="Poppins"/>
                <a:sym typeface="Poppins"/>
              </a:rPr>
              <a:t> Collected pollution data and added nearby geospatial context to improve </a:t>
            </a:r>
            <a:r>
              <a:rPr lang="en-US" sz="2000">
                <a:solidFill>
                  <a:srgbClr val="FFFFFF"/>
                </a:solidFill>
                <a:latin typeface="Poppins"/>
                <a:ea typeface="Poppins"/>
                <a:cs typeface="Poppins"/>
                <a:sym typeface="Poppins"/>
              </a:rPr>
              <a:t>s</a:t>
            </a:r>
            <a:r>
              <a:rPr lang="en-US" sz="2000">
                <a:solidFill>
                  <a:srgbClr val="FFFFFF"/>
                </a:solidFill>
                <a:latin typeface="Poppins"/>
                <a:ea typeface="Poppins"/>
                <a:cs typeface="Poppins"/>
                <a:sym typeface="Poppins"/>
              </a:rPr>
              <a:t>ourc</a:t>
            </a:r>
            <a:r>
              <a:rPr lang="en-US" sz="2000">
                <a:solidFill>
                  <a:srgbClr val="FFFFFF"/>
                </a:solidFill>
                <a:latin typeface="Poppins"/>
                <a:ea typeface="Poppins"/>
                <a:cs typeface="Poppins"/>
                <a:sym typeface="Poppins"/>
              </a:rPr>
              <a:t>e </a:t>
            </a:r>
            <a:r>
              <a:rPr lang="en-US" sz="2000">
                <a:solidFill>
                  <a:srgbClr val="FFFFFF"/>
                </a:solidFill>
                <a:latin typeface="Poppins"/>
                <a:ea typeface="Poppins"/>
                <a:cs typeface="Poppins"/>
                <a:sym typeface="Poppins"/>
              </a:rPr>
              <a:t>ide</a:t>
            </a:r>
            <a:r>
              <a:rPr lang="en-US" sz="2000">
                <a:solidFill>
                  <a:srgbClr val="FFFFFF"/>
                </a:solidFill>
                <a:latin typeface="Poppins"/>
                <a:ea typeface="Poppins"/>
                <a:cs typeface="Poppins"/>
                <a:sym typeface="Poppins"/>
              </a:rPr>
              <a:t>nt</a:t>
            </a:r>
            <a:r>
              <a:rPr lang="en-US" sz="2000">
                <a:solidFill>
                  <a:srgbClr val="FFFFFF"/>
                </a:solidFill>
                <a:latin typeface="Poppins"/>
                <a:ea typeface="Poppins"/>
                <a:cs typeface="Poppins"/>
                <a:sym typeface="Poppins"/>
              </a:rPr>
              <a:t>i</a:t>
            </a:r>
            <a:r>
              <a:rPr lang="en-US" sz="2000">
                <a:solidFill>
                  <a:srgbClr val="FFFFFF"/>
                </a:solidFill>
                <a:latin typeface="Poppins"/>
                <a:ea typeface="Poppins"/>
                <a:cs typeface="Poppins"/>
                <a:sym typeface="Poppins"/>
              </a:rPr>
              <a:t>f</a:t>
            </a:r>
            <a:r>
              <a:rPr lang="en-US" sz="2000">
                <a:solidFill>
                  <a:srgbClr val="FFFFFF"/>
                </a:solidFill>
                <a:latin typeface="Poppins"/>
                <a:ea typeface="Poppins"/>
                <a:cs typeface="Poppins"/>
                <a:sym typeface="Poppins"/>
              </a:rPr>
              <a:t>i</a:t>
            </a:r>
            <a:r>
              <a:rPr lang="en-US" sz="2000">
                <a:solidFill>
                  <a:srgbClr val="FFFFFF"/>
                </a:solidFill>
                <a:latin typeface="Poppins"/>
                <a:ea typeface="Poppins"/>
                <a:cs typeface="Poppins"/>
                <a:sym typeface="Poppins"/>
              </a:rPr>
              <a:t>ca</a:t>
            </a:r>
            <a:r>
              <a:rPr lang="en-US" sz="2000">
                <a:solidFill>
                  <a:srgbClr val="FFFFFF"/>
                </a:solidFill>
                <a:latin typeface="Poppins"/>
                <a:ea typeface="Poppins"/>
                <a:cs typeface="Poppins"/>
                <a:sym typeface="Poppins"/>
              </a:rPr>
              <a:t>tion.</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Data Preprocessing: </a:t>
            </a:r>
            <a:r>
              <a:rPr lang="en-US" sz="2000">
                <a:solidFill>
                  <a:srgbClr val="FFFFFF"/>
                </a:solidFill>
                <a:latin typeface="Poppins"/>
                <a:ea typeface="Poppins"/>
                <a:cs typeface="Poppins"/>
                <a:sym typeface="Poppins"/>
              </a:rPr>
              <a:t>Cleaned</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n</a:t>
            </a:r>
            <a:r>
              <a:rPr lang="en-US" sz="2000">
                <a:solidFill>
                  <a:srgbClr val="FFFFFF"/>
                </a:solidFill>
                <a:latin typeface="Poppins"/>
                <a:ea typeface="Poppins"/>
                <a:cs typeface="Poppins"/>
                <a:sym typeface="Poppins"/>
              </a:rPr>
              <a:t>d s</a:t>
            </a:r>
            <a:r>
              <a:rPr lang="en-US" sz="2000">
                <a:solidFill>
                  <a:srgbClr val="FFFFFF"/>
                </a:solidFill>
                <a:latin typeface="Poppins"/>
                <a:ea typeface="Poppins"/>
                <a:cs typeface="Poppins"/>
                <a:sym typeface="Poppins"/>
              </a:rPr>
              <a:t>t</a:t>
            </a:r>
            <a:r>
              <a:rPr lang="en-US" sz="2000">
                <a:solidFill>
                  <a:srgbClr val="FFFFFF"/>
                </a:solidFill>
                <a:latin typeface="Poppins"/>
                <a:ea typeface="Poppins"/>
                <a:cs typeface="Poppins"/>
                <a:sym typeface="Poppins"/>
              </a:rPr>
              <a:t>andardiz</a:t>
            </a:r>
            <a:r>
              <a:rPr lang="en-US" sz="2000">
                <a:solidFill>
                  <a:srgbClr val="FFFFFF"/>
                </a:solidFill>
                <a:latin typeface="Poppins"/>
                <a:ea typeface="Poppins"/>
                <a:cs typeface="Poppins"/>
                <a:sym typeface="Poppins"/>
              </a:rPr>
              <a:t>e</a:t>
            </a:r>
            <a:r>
              <a:rPr lang="en-US" sz="2000">
                <a:solidFill>
                  <a:srgbClr val="FFFFFF"/>
                </a:solidFill>
                <a:latin typeface="Poppins"/>
                <a:ea typeface="Poppins"/>
                <a:cs typeface="Poppins"/>
                <a:sym typeface="Poppins"/>
              </a:rPr>
              <a:t>d </a:t>
            </a:r>
            <a:r>
              <a:rPr lang="en-US" sz="2000">
                <a:solidFill>
                  <a:srgbClr val="FFFFFF"/>
                </a:solidFill>
                <a:latin typeface="Poppins"/>
                <a:ea typeface="Poppins"/>
                <a:cs typeface="Poppins"/>
                <a:sym typeface="Poppins"/>
              </a:rPr>
              <a:t>ra</a:t>
            </a:r>
            <a:r>
              <a:rPr lang="en-US" sz="2000">
                <a:solidFill>
                  <a:srgbClr val="FFFFFF"/>
                </a:solidFill>
                <a:latin typeface="Poppins"/>
                <a:ea typeface="Poppins"/>
                <a:cs typeface="Poppins"/>
                <a:sym typeface="Poppins"/>
              </a:rPr>
              <a:t>w data </a:t>
            </a:r>
            <a:r>
              <a:rPr lang="en-US" sz="2000">
                <a:solidFill>
                  <a:srgbClr val="FFFFFF"/>
                </a:solidFill>
                <a:latin typeface="Poppins"/>
                <a:ea typeface="Poppins"/>
                <a:cs typeface="Poppins"/>
                <a:sym typeface="Poppins"/>
              </a:rPr>
              <a:t>to</a:t>
            </a:r>
            <a:r>
              <a:rPr lang="en-US" sz="2000">
                <a:solidFill>
                  <a:srgbClr val="FFFFFF"/>
                </a:solidFill>
                <a:latin typeface="Poppins"/>
                <a:ea typeface="Poppins"/>
                <a:cs typeface="Poppins"/>
                <a:sym typeface="Poppins"/>
              </a:rPr>
              <a:t> e</a:t>
            </a:r>
            <a:r>
              <a:rPr lang="en-US" sz="2000">
                <a:solidFill>
                  <a:srgbClr val="FFFFFF"/>
                </a:solidFill>
                <a:latin typeface="Poppins"/>
                <a:ea typeface="Poppins"/>
                <a:cs typeface="Poppins"/>
                <a:sym typeface="Poppins"/>
              </a:rPr>
              <a:t>n</a:t>
            </a:r>
            <a:r>
              <a:rPr lang="en-US" sz="2000">
                <a:solidFill>
                  <a:srgbClr val="FFFFFF"/>
                </a:solidFill>
                <a:latin typeface="Poppins"/>
                <a:ea typeface="Poppins"/>
                <a:cs typeface="Poppins"/>
                <a:sym typeface="Poppins"/>
              </a:rPr>
              <a:t>sure</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qu</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lit</a:t>
            </a:r>
            <a:r>
              <a:rPr lang="en-US" sz="2000">
                <a:solidFill>
                  <a:srgbClr val="FFFFFF"/>
                </a:solidFill>
                <a:latin typeface="Poppins"/>
                <a:ea typeface="Poppins"/>
                <a:cs typeface="Poppins"/>
                <a:sym typeface="Poppins"/>
              </a:rPr>
              <a:t>y</a:t>
            </a:r>
            <a:r>
              <a:rPr lang="en-US" sz="2000">
                <a:solidFill>
                  <a:srgbClr val="FFFFFF"/>
                </a:solidFill>
                <a:latin typeface="Poppins"/>
                <a:ea typeface="Poppins"/>
                <a:cs typeface="Poppins"/>
                <a:sym typeface="Poppins"/>
              </a:rPr>
              <a:t> and consistency for modeling.</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Feature Engineering &amp; Balancing: </a:t>
            </a:r>
            <a:r>
              <a:rPr lang="en-US" sz="2000">
                <a:solidFill>
                  <a:srgbClr val="FFFFFF"/>
                </a:solidFill>
                <a:latin typeface="Poppins"/>
                <a:ea typeface="Poppins"/>
                <a:cs typeface="Poppins"/>
                <a:sym typeface="Poppins"/>
              </a:rPr>
              <a:t>Cre</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t</a:t>
            </a:r>
            <a:r>
              <a:rPr lang="en-US" sz="2000">
                <a:solidFill>
                  <a:srgbClr val="FFFFFF"/>
                </a:solidFill>
                <a:latin typeface="Poppins"/>
                <a:ea typeface="Poppins"/>
                <a:cs typeface="Poppins"/>
                <a:sym typeface="Poppins"/>
              </a:rPr>
              <a:t>e</a:t>
            </a:r>
            <a:r>
              <a:rPr lang="en-US" sz="2000">
                <a:solidFill>
                  <a:srgbClr val="FFFFFF"/>
                </a:solidFill>
                <a:latin typeface="Poppins"/>
                <a:ea typeface="Poppins"/>
                <a:cs typeface="Poppins"/>
                <a:sym typeface="Poppins"/>
              </a:rPr>
              <a:t>d</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meaningful features and balanced classes to improve model learning.</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Model Training &amp; Optimization: </a:t>
            </a:r>
            <a:r>
              <a:rPr lang="en-US" sz="2000">
                <a:solidFill>
                  <a:srgbClr val="FFFFFF"/>
                </a:solidFill>
                <a:latin typeface="Poppins"/>
                <a:ea typeface="Poppins"/>
                <a:cs typeface="Poppins"/>
                <a:sym typeface="Poppins"/>
              </a:rPr>
              <a:t>Tra</a:t>
            </a:r>
            <a:r>
              <a:rPr lang="en-US" sz="2000">
                <a:solidFill>
                  <a:srgbClr val="FFFFFF"/>
                </a:solidFill>
                <a:latin typeface="Poppins"/>
                <a:ea typeface="Poppins"/>
                <a:cs typeface="Poppins"/>
                <a:sym typeface="Poppins"/>
              </a:rPr>
              <a:t>ine</a:t>
            </a:r>
            <a:r>
              <a:rPr lang="en-US" sz="2000">
                <a:solidFill>
                  <a:srgbClr val="FFFFFF"/>
                </a:solidFill>
                <a:latin typeface="Poppins"/>
                <a:ea typeface="Poppins"/>
                <a:cs typeface="Poppins"/>
                <a:sym typeface="Poppins"/>
              </a:rPr>
              <a:t>d and tuned the</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XGBoost model to achieve accurate predictions.</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Evaluation &amp; Deployment: </a:t>
            </a:r>
            <a:r>
              <a:rPr lang="en-US" sz="2000">
                <a:solidFill>
                  <a:srgbClr val="FFFFFF"/>
                </a:solidFill>
                <a:latin typeface="Poppins"/>
                <a:ea typeface="Poppins"/>
                <a:cs typeface="Poppins"/>
                <a:sym typeface="Poppins"/>
              </a:rPr>
              <a:t>Validated model performance and deployed it for real-time pollution source prediction.</a:t>
            </a:r>
          </a:p>
          <a:p>
            <a:pPr algn="l">
              <a:lnSpc>
                <a:spcPts val="28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1028700" y="2948695"/>
            <a:ext cx="8606852" cy="2194805"/>
          </a:xfrm>
          <a:custGeom>
            <a:avLst/>
            <a:gdLst/>
            <a:ahLst/>
            <a:cxnLst/>
            <a:rect r="r" b="b" t="t" l="l"/>
            <a:pathLst>
              <a:path h="2194805" w="8606852">
                <a:moveTo>
                  <a:pt x="0" y="0"/>
                </a:moveTo>
                <a:lnTo>
                  <a:pt x="8606852" y="0"/>
                </a:lnTo>
                <a:lnTo>
                  <a:pt x="8606852" y="2194805"/>
                </a:lnTo>
                <a:lnTo>
                  <a:pt x="0" y="2194805"/>
                </a:lnTo>
                <a:lnTo>
                  <a:pt x="0" y="0"/>
                </a:lnTo>
                <a:close/>
              </a:path>
            </a:pathLst>
          </a:custGeom>
          <a:blipFill>
            <a:blip r:embed="rId4"/>
            <a:stretch>
              <a:fillRect l="0" t="0" r="0" b="0"/>
            </a:stretch>
          </a:blipFill>
        </p:spPr>
      </p:sp>
      <p:sp>
        <p:nvSpPr>
          <p:cNvPr name="TextBox 8" id="8"/>
          <p:cNvSpPr txBox="true"/>
          <p:nvPr/>
        </p:nvSpPr>
        <p:spPr>
          <a:xfrm rot="0">
            <a:off x="758571" y="849281"/>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MODEL TRAINING AND TUNING</a:t>
            </a:r>
          </a:p>
        </p:txBody>
      </p:sp>
      <p:sp>
        <p:nvSpPr>
          <p:cNvPr name="TextBox 9" id="9"/>
          <p:cNvSpPr txBox="true"/>
          <p:nvPr/>
        </p:nvSpPr>
        <p:spPr>
          <a:xfrm rot="0">
            <a:off x="758571" y="5910766"/>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CLASS IMBALANCE HANDLING WITH SMOTE</a:t>
            </a:r>
          </a:p>
        </p:txBody>
      </p:sp>
      <p:sp>
        <p:nvSpPr>
          <p:cNvPr name="TextBox 10" id="10"/>
          <p:cNvSpPr txBox="true"/>
          <p:nvPr/>
        </p:nvSpPr>
        <p:spPr>
          <a:xfrm rot="0">
            <a:off x="758571" y="6593048"/>
            <a:ext cx="15586993" cy="3070225"/>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SMOTE: </a:t>
            </a:r>
            <a:r>
              <a:rPr lang="en-US" sz="2499">
                <a:solidFill>
                  <a:srgbClr val="FFFFFF"/>
                </a:solidFill>
                <a:latin typeface="Poppins"/>
                <a:ea typeface="Poppins"/>
                <a:cs typeface="Poppins"/>
                <a:sym typeface="Poppins"/>
              </a:rPr>
              <a:t>Used to balance minority classes by creating synthetic samples only in the training set, preventing data leakage and keeping test data realistic.</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Cross-Validation: </a:t>
            </a:r>
            <a:r>
              <a:rPr lang="en-US" sz="2499">
                <a:solidFill>
                  <a:srgbClr val="FFFFFF"/>
                </a:solidFill>
                <a:latin typeface="Poppins"/>
                <a:ea typeface="Poppins"/>
                <a:cs typeface="Poppins"/>
                <a:sym typeface="Poppins"/>
              </a:rPr>
              <a:t>Applied stratified 5-fold cross-validation to maintain class balance and ensure reliable performance evaluation.</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Hyperparameter Tuning:</a:t>
            </a:r>
            <a:r>
              <a:rPr lang="en-US" sz="2499">
                <a:solidFill>
                  <a:srgbClr val="FFFFFF"/>
                </a:solidFill>
                <a:latin typeface="Poppins"/>
                <a:ea typeface="Poppins"/>
                <a:cs typeface="Poppins"/>
                <a:sym typeface="Poppins"/>
              </a:rPr>
              <a:t> Used RandomizedSearchCV with limited iterations to efficiently find near-optimal model parameters.</a:t>
            </a:r>
          </a:p>
          <a:p>
            <a:pPr algn="just">
              <a:lnSpc>
                <a:spcPts val="3499"/>
              </a:lnSpc>
            </a:pPr>
          </a:p>
        </p:txBody>
      </p:sp>
      <p:sp>
        <p:nvSpPr>
          <p:cNvPr name="TextBox 11" id="11"/>
          <p:cNvSpPr txBox="true"/>
          <p:nvPr/>
        </p:nvSpPr>
        <p:spPr>
          <a:xfrm rot="0">
            <a:off x="758571" y="1950045"/>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DATA SPLIT STRATEGY</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1028700" y="1738560"/>
            <a:ext cx="11179784" cy="3037028"/>
          </a:xfrm>
          <a:custGeom>
            <a:avLst/>
            <a:gdLst/>
            <a:ahLst/>
            <a:cxnLst/>
            <a:rect r="r" b="b" t="t" l="l"/>
            <a:pathLst>
              <a:path h="3037028" w="11179784">
                <a:moveTo>
                  <a:pt x="0" y="0"/>
                </a:moveTo>
                <a:lnTo>
                  <a:pt x="11179784" y="0"/>
                </a:lnTo>
                <a:lnTo>
                  <a:pt x="11179784" y="3037028"/>
                </a:lnTo>
                <a:lnTo>
                  <a:pt x="0" y="3037028"/>
                </a:lnTo>
                <a:lnTo>
                  <a:pt x="0" y="0"/>
                </a:lnTo>
                <a:close/>
              </a:path>
            </a:pathLst>
          </a:custGeom>
          <a:blipFill>
            <a:blip r:embed="rId4"/>
            <a:stretch>
              <a:fillRect l="0" t="0" r="0" b="0"/>
            </a:stretch>
          </a:blipFill>
        </p:spPr>
      </p:sp>
      <p:sp>
        <p:nvSpPr>
          <p:cNvPr name="TextBox 8" id="8"/>
          <p:cNvSpPr txBox="true"/>
          <p:nvPr/>
        </p:nvSpPr>
        <p:spPr>
          <a:xfrm rot="0">
            <a:off x="758571" y="705802"/>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MODEL COMPARISON</a:t>
            </a:r>
          </a:p>
        </p:txBody>
      </p:sp>
      <p:sp>
        <p:nvSpPr>
          <p:cNvPr name="TextBox 9" id="9"/>
          <p:cNvSpPr txBox="true"/>
          <p:nvPr/>
        </p:nvSpPr>
        <p:spPr>
          <a:xfrm rot="0">
            <a:off x="758571" y="5311775"/>
            <a:ext cx="15586993" cy="3946525"/>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XGBoost: </a:t>
            </a:r>
            <a:r>
              <a:rPr lang="en-US" sz="2499">
                <a:solidFill>
                  <a:srgbClr val="FFFFFF"/>
                </a:solidFill>
                <a:latin typeface="Poppins"/>
                <a:ea typeface="Poppins"/>
                <a:cs typeface="Poppins"/>
                <a:sym typeface="Poppins"/>
              </a:rPr>
              <a:t>Shows best generalization with a very small train–test accuracy gap, indicating strong learning without overfitting.</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Random Forest: </a:t>
            </a:r>
            <a:r>
              <a:rPr lang="en-US" sz="2499">
                <a:solidFill>
                  <a:srgbClr val="FFFFFF"/>
                </a:solidFill>
                <a:latin typeface="Poppins"/>
                <a:ea typeface="Poppins"/>
                <a:cs typeface="Poppins"/>
                <a:sym typeface="Poppins"/>
              </a:rPr>
              <a:t>Displays moderate overfitting, as high training accuracy drops noticeably on test data.</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Decision Tree: </a:t>
            </a:r>
            <a:r>
              <a:rPr lang="en-US" sz="2499">
                <a:solidFill>
                  <a:srgbClr val="FFFFFF"/>
                </a:solidFill>
                <a:latin typeface="Poppins"/>
                <a:ea typeface="Poppins"/>
                <a:cs typeface="Poppins"/>
                <a:sym typeface="Poppins"/>
              </a:rPr>
              <a:t>Suffers from severe overfitting, performing extremely well on training data but poorly on unseen data.</a:t>
            </a:r>
          </a:p>
          <a:p>
            <a:pPr algn="just">
              <a:lnSpc>
                <a:spcPts val="3499"/>
              </a:lnSpc>
            </a:pPr>
          </a:p>
          <a:p>
            <a:pPr algn="just">
              <a:lnSpc>
                <a:spcPts val="3499"/>
              </a:lnSpc>
            </a:pPr>
            <a:r>
              <a:rPr lang="en-US" sz="2499">
                <a:solidFill>
                  <a:srgbClr val="FFFFFF"/>
                </a:solidFill>
                <a:latin typeface="Poppins"/>
                <a:ea typeface="Poppins"/>
                <a:cs typeface="Poppins"/>
                <a:sym typeface="Poppins"/>
              </a:rPr>
              <a:t> Overall, XGBoost is the optimal model due to its strong generalization and built-in regularization.</a:t>
            </a:r>
          </a:p>
          <a:p>
            <a:pPr algn="just">
              <a:lnSpc>
                <a:spcPts val="3499"/>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4" id="4"/>
          <p:cNvSpPr/>
          <p:nvPr/>
        </p:nvSpPr>
        <p:spPr>
          <a:xfrm flipH="false" flipV="false" rot="0">
            <a:off x="509140" y="1687647"/>
            <a:ext cx="8373910" cy="5112916"/>
          </a:xfrm>
          <a:custGeom>
            <a:avLst/>
            <a:gdLst/>
            <a:ahLst/>
            <a:cxnLst/>
            <a:rect r="r" b="b" t="t" l="l"/>
            <a:pathLst>
              <a:path h="5112916" w="8373910">
                <a:moveTo>
                  <a:pt x="0" y="0"/>
                </a:moveTo>
                <a:lnTo>
                  <a:pt x="8373910" y="0"/>
                </a:lnTo>
                <a:lnTo>
                  <a:pt x="8373910" y="5112916"/>
                </a:lnTo>
                <a:lnTo>
                  <a:pt x="0" y="5112916"/>
                </a:lnTo>
                <a:lnTo>
                  <a:pt x="0" y="0"/>
                </a:lnTo>
                <a:close/>
              </a:path>
            </a:pathLst>
          </a:custGeom>
          <a:blipFill>
            <a:blip r:embed="rId4"/>
            <a:stretch>
              <a:fillRect l="0" t="0" r="0" b="0"/>
            </a:stretch>
          </a:blipFill>
        </p:spPr>
      </p:sp>
      <p:sp>
        <p:nvSpPr>
          <p:cNvPr name="Freeform 5" id="5"/>
          <p:cNvSpPr/>
          <p:nvPr/>
        </p:nvSpPr>
        <p:spPr>
          <a:xfrm flipH="false" flipV="false" rot="0">
            <a:off x="9223066" y="1687647"/>
            <a:ext cx="8861906" cy="7444001"/>
          </a:xfrm>
          <a:custGeom>
            <a:avLst/>
            <a:gdLst/>
            <a:ahLst/>
            <a:cxnLst/>
            <a:rect r="r" b="b" t="t" l="l"/>
            <a:pathLst>
              <a:path h="7444001" w="8861906">
                <a:moveTo>
                  <a:pt x="0" y="0"/>
                </a:moveTo>
                <a:lnTo>
                  <a:pt x="8861906" y="0"/>
                </a:lnTo>
                <a:lnTo>
                  <a:pt x="8861906" y="7444001"/>
                </a:lnTo>
                <a:lnTo>
                  <a:pt x="0" y="7444001"/>
                </a:lnTo>
                <a:lnTo>
                  <a:pt x="0" y="0"/>
                </a:lnTo>
                <a:close/>
              </a:path>
            </a:pathLst>
          </a:custGeom>
          <a:blipFill>
            <a:blip r:embed="rId5"/>
            <a:stretch>
              <a:fillRect l="0" t="0" r="0" b="0"/>
            </a:stretch>
          </a:blipFill>
        </p:spPr>
      </p:sp>
      <p:sp>
        <p:nvSpPr>
          <p:cNvPr name="TextBox 6" id="6"/>
          <p:cNvSpPr txBox="true"/>
          <p:nvPr/>
        </p:nvSpPr>
        <p:spPr>
          <a:xfrm rot="0">
            <a:off x="509140" y="363855"/>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EVALUATION METRICS AND RESULTS</a:t>
            </a:r>
          </a:p>
        </p:txBody>
      </p:sp>
      <p:sp>
        <p:nvSpPr>
          <p:cNvPr name="TextBox 7" id="7"/>
          <p:cNvSpPr txBox="true"/>
          <p:nvPr/>
        </p:nvSpPr>
        <p:spPr>
          <a:xfrm rot="0">
            <a:off x="509140" y="7454883"/>
            <a:ext cx="8373910" cy="2193925"/>
          </a:xfrm>
          <a:prstGeom prst="rect">
            <a:avLst/>
          </a:prstGeom>
        </p:spPr>
        <p:txBody>
          <a:bodyPr anchor="t" rtlCol="false" tIns="0" lIns="0" bIns="0" rIns="0">
            <a:spAutoFit/>
          </a:bodyPr>
          <a:lstStyle/>
          <a:p>
            <a:pPr algn="just">
              <a:lnSpc>
                <a:spcPts val="3499"/>
              </a:lnSpc>
              <a:spcBef>
                <a:spcPct val="0"/>
              </a:spcBef>
            </a:pPr>
            <a:r>
              <a:rPr lang="en-US" sz="2499">
                <a:solidFill>
                  <a:srgbClr val="FFFFFF"/>
                </a:solidFill>
                <a:latin typeface="Poppins"/>
                <a:ea typeface="Poppins"/>
                <a:cs typeface="Poppins"/>
                <a:sym typeface="Poppins"/>
              </a:rPr>
              <a:t>The confusion matrix shows how well the model predicts each pollution source by comparing actual and predicted classes. Correct predictions appear on the diagonal, while errors show where classes are confused.</a:t>
            </a:r>
          </a:p>
        </p:txBody>
      </p:sp>
      <p:sp>
        <p:nvSpPr>
          <p:cNvPr name="TextBox 8" id="8"/>
          <p:cNvSpPr txBox="true"/>
          <p:nvPr/>
        </p:nvSpPr>
        <p:spPr>
          <a:xfrm rot="0">
            <a:off x="9361064" y="1123767"/>
            <a:ext cx="10106591" cy="459105"/>
          </a:xfrm>
          <a:prstGeom prst="rect">
            <a:avLst/>
          </a:prstGeom>
        </p:spPr>
        <p:txBody>
          <a:bodyPr anchor="t" rtlCol="false" tIns="0" lIns="0" bIns="0" rIns="0">
            <a:spAutoFit/>
          </a:bodyPr>
          <a:lstStyle/>
          <a:p>
            <a:pPr algn="l">
              <a:lnSpc>
                <a:spcPts val="3509"/>
              </a:lnSpc>
            </a:pPr>
            <a:r>
              <a:rPr lang="en-US" sz="3000" b="true">
                <a:solidFill>
                  <a:srgbClr val="FFFFFF"/>
                </a:solidFill>
                <a:latin typeface="Barlow Condensed Bold"/>
                <a:ea typeface="Barlow Condensed Bold"/>
                <a:cs typeface="Barlow Condensed Bold"/>
                <a:sym typeface="Barlow Condensed Bold"/>
              </a:rPr>
              <a:t>CONFUSION MATRIX ANALYSIS</a:t>
            </a:r>
          </a:p>
        </p:txBody>
      </p:sp>
      <p:sp>
        <p:nvSpPr>
          <p:cNvPr name="TextBox 9" id="9"/>
          <p:cNvSpPr txBox="true"/>
          <p:nvPr/>
        </p:nvSpPr>
        <p:spPr>
          <a:xfrm rot="0">
            <a:off x="509140" y="1123767"/>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OVERALL PERFORMANCE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895127" y="2654592"/>
            <a:ext cx="12761590" cy="6747691"/>
          </a:xfrm>
          <a:custGeom>
            <a:avLst/>
            <a:gdLst/>
            <a:ahLst/>
            <a:cxnLst/>
            <a:rect r="r" b="b" t="t" l="l"/>
            <a:pathLst>
              <a:path h="6747691" w="12761590">
                <a:moveTo>
                  <a:pt x="0" y="0"/>
                </a:moveTo>
                <a:lnTo>
                  <a:pt x="12761589" y="0"/>
                </a:lnTo>
                <a:lnTo>
                  <a:pt x="12761589" y="6747691"/>
                </a:lnTo>
                <a:lnTo>
                  <a:pt x="0" y="6747691"/>
                </a:lnTo>
                <a:lnTo>
                  <a:pt x="0" y="0"/>
                </a:lnTo>
                <a:close/>
              </a:path>
            </a:pathLst>
          </a:custGeom>
          <a:blipFill>
            <a:blip r:embed="rId4"/>
            <a:stretch>
              <a:fillRect l="0" t="0" r="0" b="0"/>
            </a:stretch>
          </a:blipFill>
        </p:spPr>
      </p:sp>
      <p:sp>
        <p:nvSpPr>
          <p:cNvPr name="TextBox 8" id="8"/>
          <p:cNvSpPr txBox="true"/>
          <p:nvPr/>
        </p:nvSpPr>
        <p:spPr>
          <a:xfrm rot="0">
            <a:off x="758571" y="849281"/>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DASHBOARD FEATURES</a:t>
            </a:r>
          </a:p>
        </p:txBody>
      </p:sp>
      <p:sp>
        <p:nvSpPr>
          <p:cNvPr name="TextBox 9" id="9"/>
          <p:cNvSpPr txBox="true"/>
          <p:nvPr/>
        </p:nvSpPr>
        <p:spPr>
          <a:xfrm rot="0">
            <a:off x="895127" y="1850044"/>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DASHBOARD COMPONENTS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TextBox 7" id="7"/>
          <p:cNvSpPr txBox="true"/>
          <p:nvPr/>
        </p:nvSpPr>
        <p:spPr>
          <a:xfrm rot="0">
            <a:off x="758571" y="849281"/>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CONCLUSION</a:t>
            </a:r>
          </a:p>
        </p:txBody>
      </p:sp>
      <p:sp>
        <p:nvSpPr>
          <p:cNvPr name="TextBox 8" id="8"/>
          <p:cNvSpPr txBox="true"/>
          <p:nvPr/>
        </p:nvSpPr>
        <p:spPr>
          <a:xfrm rot="0">
            <a:off x="1028700" y="1906647"/>
            <a:ext cx="15586993" cy="1755775"/>
          </a:xfrm>
          <a:prstGeom prst="rect">
            <a:avLst/>
          </a:prstGeom>
        </p:spPr>
        <p:txBody>
          <a:bodyPr anchor="t" rtlCol="false" tIns="0" lIns="0" bIns="0" rIns="0">
            <a:spAutoFit/>
          </a:bodyPr>
          <a:lstStyle/>
          <a:p>
            <a:pPr algn="just">
              <a:lnSpc>
                <a:spcPts val="3499"/>
              </a:lnSpc>
            </a:pPr>
            <a:r>
              <a:rPr lang="en-US" sz="2499">
                <a:solidFill>
                  <a:srgbClr val="FFFFFF"/>
                </a:solidFill>
                <a:latin typeface="Poppins"/>
                <a:ea typeface="Poppins"/>
                <a:cs typeface="Poppins"/>
                <a:sym typeface="Poppins"/>
              </a:rPr>
              <a:t>The EnviroScan project successfully demonstrates the practical application of machine learning and geospatial analytics for environmental monitoring. The system provides an end-to-end solution for air quality analysis and pollution source identification, from data collection to actionable insights delivery.</a:t>
            </a:r>
          </a:p>
        </p:txBody>
      </p:sp>
      <p:sp>
        <p:nvSpPr>
          <p:cNvPr name="TextBox 9" id="9"/>
          <p:cNvSpPr txBox="true"/>
          <p:nvPr/>
        </p:nvSpPr>
        <p:spPr>
          <a:xfrm rot="0">
            <a:off x="758571" y="4110097"/>
            <a:ext cx="10106591" cy="459105"/>
          </a:xfrm>
          <a:prstGeom prst="rect">
            <a:avLst/>
          </a:prstGeom>
        </p:spPr>
        <p:txBody>
          <a:bodyPr anchor="t" rtlCol="false" tIns="0" lIns="0" bIns="0" rIns="0">
            <a:spAutoFit/>
          </a:bodyPr>
          <a:lstStyle/>
          <a:p>
            <a:pPr algn="l">
              <a:lnSpc>
                <a:spcPts val="3509"/>
              </a:lnSpc>
            </a:pPr>
            <a:r>
              <a:rPr lang="en-US" sz="3000" b="true">
                <a:solidFill>
                  <a:srgbClr val="FFFFFF"/>
                </a:solidFill>
                <a:latin typeface="Barlow Condensed Bold"/>
                <a:ea typeface="Barlow Condensed Bold"/>
                <a:cs typeface="Barlow Condensed Bold"/>
                <a:sym typeface="Barlow Condensed Bold"/>
              </a:rPr>
              <a:t>KEY ACHIEVEMENTS</a:t>
            </a:r>
          </a:p>
        </p:txBody>
      </p:sp>
      <p:sp>
        <p:nvSpPr>
          <p:cNvPr name="TextBox 10" id="10"/>
          <p:cNvSpPr txBox="true"/>
          <p:nvPr/>
        </p:nvSpPr>
        <p:spPr>
          <a:xfrm rot="0">
            <a:off x="758571" y="4959727"/>
            <a:ext cx="15586993" cy="5260975"/>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Data Collection &amp; Automation: </a:t>
            </a:r>
            <a:r>
              <a:rPr lang="en-US" sz="2499">
                <a:solidFill>
                  <a:srgbClr val="FFFFFF"/>
                </a:solidFill>
                <a:latin typeface="Poppins"/>
                <a:ea typeface="Poppins"/>
                <a:cs typeface="Poppins"/>
                <a:sym typeface="Poppins"/>
              </a:rPr>
              <a:t>Built an automated data pipeline covering 165+ Indian districts.</a:t>
            </a:r>
          </a:p>
          <a:p>
            <a:pPr algn="just">
              <a:lnSpc>
                <a:spcPts val="3499"/>
              </a:lnSpc>
            </a:pP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Model Performance: </a:t>
            </a:r>
            <a:r>
              <a:rPr lang="en-US" sz="2499">
                <a:solidFill>
                  <a:srgbClr val="FFFFFF"/>
                </a:solidFill>
                <a:latin typeface="Poppins"/>
                <a:ea typeface="Poppins"/>
                <a:cs typeface="Poppins"/>
                <a:sym typeface="Poppins"/>
              </a:rPr>
              <a:t>Achieved 92.26% accuracy using an XGBoost classifier.</a:t>
            </a:r>
          </a:p>
          <a:p>
            <a:pPr algn="just">
              <a:lnSpc>
                <a:spcPts val="3499"/>
              </a:lnSpc>
            </a:pP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Visualization &amp; UI:</a:t>
            </a:r>
            <a:r>
              <a:rPr lang="en-US" sz="2499">
                <a:solidFill>
                  <a:srgbClr val="FFFFFF"/>
                </a:solidFill>
                <a:latin typeface="Poppins"/>
                <a:ea typeface="Poppins"/>
                <a:cs typeface="Poppins"/>
                <a:sym typeface="Poppins"/>
              </a:rPr>
              <a:t> Created an interactive Streamlit dashboard for real-time monitoring.</a:t>
            </a:r>
          </a:p>
          <a:p>
            <a:pPr algn="just">
              <a:lnSpc>
                <a:spcPts val="3499"/>
              </a:lnSpc>
            </a:pP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Geospatial Intelligence:</a:t>
            </a:r>
            <a:r>
              <a:rPr lang="en-US" sz="2499">
                <a:solidFill>
                  <a:srgbClr val="FFFFFF"/>
                </a:solidFill>
                <a:latin typeface="Poppins"/>
                <a:ea typeface="Poppins"/>
                <a:cs typeface="Poppins"/>
                <a:sym typeface="Poppins"/>
              </a:rPr>
              <a:t> Integrated OpenStreetMap features to enhance prediction accuracy.</a:t>
            </a:r>
          </a:p>
          <a:p>
            <a:pPr algn="just">
              <a:lnSpc>
                <a:spcPts val="3499"/>
              </a:lnSpc>
            </a:pP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Alert Mechanism: </a:t>
            </a:r>
            <a:r>
              <a:rPr lang="en-US" sz="2499">
                <a:solidFill>
                  <a:srgbClr val="FFFFFF"/>
                </a:solidFill>
                <a:latin typeface="Poppins"/>
                <a:ea typeface="Poppins"/>
                <a:cs typeface="Poppins"/>
                <a:sym typeface="Poppins"/>
              </a:rPr>
              <a:t>Implemented an email alert system for critical pollution levels.</a:t>
            </a:r>
          </a:p>
          <a:p>
            <a:pPr algn="just">
              <a:lnSpc>
                <a:spcPts val="3499"/>
              </a:lnSpc>
            </a:pP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Reporting &amp; Export: </a:t>
            </a:r>
            <a:r>
              <a:rPr lang="en-US" sz="2499">
                <a:solidFill>
                  <a:srgbClr val="FFFFFF"/>
                </a:solidFill>
                <a:latin typeface="Poppins"/>
                <a:ea typeface="Poppins"/>
                <a:cs typeface="Poppins"/>
                <a:sym typeface="Poppins"/>
              </a:rPr>
              <a:t>Developed automated PDF report generation capability.</a:t>
            </a:r>
          </a:p>
          <a:p>
            <a:pPr algn="just">
              <a:lnSpc>
                <a:spcPts val="3499"/>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3374044" y="2220261"/>
            <a:ext cx="11872487" cy="3425676"/>
          </a:xfrm>
          <a:prstGeom prst="rect">
            <a:avLst/>
          </a:prstGeom>
        </p:spPr>
        <p:txBody>
          <a:bodyPr anchor="t" rtlCol="false" tIns="0" lIns="0" bIns="0" rIns="0">
            <a:spAutoFit/>
          </a:bodyPr>
          <a:lstStyle/>
          <a:p>
            <a:pPr algn="ctr">
              <a:lnSpc>
                <a:spcPts val="28000"/>
              </a:lnSpc>
              <a:spcBef>
                <a:spcPct val="0"/>
              </a:spcBef>
            </a:pPr>
            <a:r>
              <a:rPr lang="en-US" b="true" sz="20000">
                <a:solidFill>
                  <a:srgbClr val="FFFFFF"/>
                </a:solidFill>
                <a:latin typeface="Barlow Condensed Bold"/>
                <a:ea typeface="Barlow Condensed Bold"/>
                <a:cs typeface="Barlow Condensed Bold"/>
                <a:sym typeface="Barlow Condensed Bold"/>
              </a:rPr>
              <a:t>THANK YOU</a:t>
            </a:r>
          </a:p>
        </p:txBody>
      </p:sp>
      <p:sp>
        <p:nvSpPr>
          <p:cNvPr name="Freeform 4" id="4"/>
          <p:cNvSpPr/>
          <p:nvPr/>
        </p:nvSpPr>
        <p:spPr>
          <a:xfrm flipH="false" flipV="false" rot="0">
            <a:off x="2529197" y="3350857"/>
            <a:ext cx="13229605" cy="13229605"/>
          </a:xfrm>
          <a:custGeom>
            <a:avLst/>
            <a:gdLst/>
            <a:ahLst/>
            <a:cxnLst/>
            <a:rect r="r" b="b" t="t" l="l"/>
            <a:pathLst>
              <a:path h="13229605" w="13229605">
                <a:moveTo>
                  <a:pt x="0" y="0"/>
                </a:moveTo>
                <a:lnTo>
                  <a:pt x="13229606" y="0"/>
                </a:lnTo>
                <a:lnTo>
                  <a:pt x="13229606" y="13229606"/>
                </a:lnTo>
                <a:lnTo>
                  <a:pt x="0" y="13229606"/>
                </a:lnTo>
                <a:lnTo>
                  <a:pt x="0" y="0"/>
                </a:lnTo>
                <a:close/>
              </a:path>
            </a:pathLst>
          </a:custGeom>
          <a:blipFill>
            <a:blip r:embed="rId3"/>
            <a:stretch>
              <a:fillRect l="0" t="0" r="0" b="0"/>
            </a:stretch>
          </a:blipFill>
        </p:spPr>
      </p:sp>
      <p:sp>
        <p:nvSpPr>
          <p:cNvPr name="Freeform 5" id="5"/>
          <p:cNvSpPr/>
          <p:nvPr/>
        </p:nvSpPr>
        <p:spPr>
          <a:xfrm flipH="false" flipV="false" rot="0">
            <a:off x="4222611" y="6318111"/>
            <a:ext cx="9842777" cy="9842777"/>
          </a:xfrm>
          <a:custGeom>
            <a:avLst/>
            <a:gdLst/>
            <a:ahLst/>
            <a:cxnLst/>
            <a:rect r="r" b="b" t="t" l="l"/>
            <a:pathLst>
              <a:path h="9842777" w="9842777">
                <a:moveTo>
                  <a:pt x="0" y="0"/>
                </a:moveTo>
                <a:lnTo>
                  <a:pt x="9842778" y="0"/>
                </a:lnTo>
                <a:lnTo>
                  <a:pt x="9842778" y="9842778"/>
                </a:lnTo>
                <a:lnTo>
                  <a:pt x="0" y="9842778"/>
                </a:lnTo>
                <a:lnTo>
                  <a:pt x="0" y="0"/>
                </a:lnTo>
                <a:close/>
              </a:path>
            </a:pathLst>
          </a:custGeom>
          <a:blipFill>
            <a:blip r:embed="rId4"/>
            <a:stretch>
              <a:fillRect l="0" t="0" r="0" b="0"/>
            </a:stretch>
          </a:blipFill>
        </p:spPr>
      </p:sp>
      <p:grpSp>
        <p:nvGrpSpPr>
          <p:cNvPr name="Group 6" id="6"/>
          <p:cNvGrpSpPr/>
          <p:nvPr/>
        </p:nvGrpSpPr>
        <p:grpSpPr>
          <a:xfrm rot="0">
            <a:off x="18180762" y="7912067"/>
            <a:ext cx="214475" cy="1346233"/>
            <a:chOff x="0" y="0"/>
            <a:chExt cx="56487" cy="354563"/>
          </a:xfrm>
        </p:grpSpPr>
        <p:sp>
          <p:nvSpPr>
            <p:cNvPr name="Freeform 7" id="7"/>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8" id="8"/>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9596731" y="1804564"/>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TextBox 7" id="7"/>
          <p:cNvSpPr txBox="true"/>
          <p:nvPr/>
        </p:nvSpPr>
        <p:spPr>
          <a:xfrm rot="0">
            <a:off x="758571" y="849281"/>
            <a:ext cx="10106591" cy="1331595"/>
          </a:xfrm>
          <a:prstGeom prst="rect">
            <a:avLst/>
          </a:prstGeom>
        </p:spPr>
        <p:txBody>
          <a:bodyPr anchor="t" rtlCol="false" tIns="0" lIns="0" bIns="0" rIns="0">
            <a:spAutoFit/>
          </a:bodyPr>
          <a:lstStyle/>
          <a:p>
            <a:pPr algn="l">
              <a:lnSpc>
                <a:spcPts val="5265"/>
              </a:lnSpc>
            </a:pPr>
            <a:r>
              <a:rPr lang="en-US" sz="4500" b="true">
                <a:solidFill>
                  <a:srgbClr val="FFFFFF"/>
                </a:solidFill>
                <a:latin typeface="Barlow Condensed Bold"/>
                <a:ea typeface="Barlow Condensed Bold"/>
                <a:cs typeface="Barlow Condensed Bold"/>
                <a:sym typeface="Barlow Condensed Bold"/>
              </a:rPr>
              <a:t>PROBLEM STATEMENT</a:t>
            </a:r>
          </a:p>
          <a:p>
            <a:pPr algn="l">
              <a:lnSpc>
                <a:spcPts val="5265"/>
              </a:lnSpc>
            </a:pPr>
          </a:p>
        </p:txBody>
      </p:sp>
      <p:sp>
        <p:nvSpPr>
          <p:cNvPr name="TextBox 8" id="8"/>
          <p:cNvSpPr txBox="true"/>
          <p:nvPr/>
        </p:nvSpPr>
        <p:spPr>
          <a:xfrm rot="0">
            <a:off x="1028700" y="1967529"/>
            <a:ext cx="15586993" cy="2632075"/>
          </a:xfrm>
          <a:prstGeom prst="rect">
            <a:avLst/>
          </a:prstGeom>
        </p:spPr>
        <p:txBody>
          <a:bodyPr anchor="t" rtlCol="false" tIns="0" lIns="0" bIns="0" rIns="0">
            <a:spAutoFit/>
          </a:bodyPr>
          <a:lstStyle/>
          <a:p>
            <a:pPr algn="just">
              <a:lnSpc>
                <a:spcPts val="3499"/>
              </a:lnSpc>
              <a:spcBef>
                <a:spcPct val="0"/>
              </a:spcBef>
            </a:pPr>
            <a:r>
              <a:rPr lang="en-US" sz="2499">
                <a:solidFill>
                  <a:srgbClr val="FFFFFF"/>
                </a:solidFill>
                <a:latin typeface="Poppins"/>
                <a:ea typeface="Poppins"/>
                <a:cs typeface="Poppins"/>
                <a:sym typeface="Poppins"/>
              </a:rPr>
              <a:t>Existing pollution monitoring systems mainly report pollutant concentrations without identifying their sources, which limits effective and targeted environmental action. There is a need for a system that can automatically identify and classify pollution sources using real-time data. This project addresses the gap by using machine learning, weather data, and geospatial analytics to predict pollution sources, visualize high-risk zones, and support data-driven decision-making for urban planning and environmental management.</a:t>
            </a:r>
          </a:p>
        </p:txBody>
      </p:sp>
      <p:sp>
        <p:nvSpPr>
          <p:cNvPr name="TextBox 9" id="9"/>
          <p:cNvSpPr txBox="true"/>
          <p:nvPr/>
        </p:nvSpPr>
        <p:spPr>
          <a:xfrm rot="0">
            <a:off x="1028700" y="5162550"/>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OBJECTIVES</a:t>
            </a:r>
          </a:p>
        </p:txBody>
      </p:sp>
      <p:sp>
        <p:nvSpPr>
          <p:cNvPr name="TextBox 10" id="10"/>
          <p:cNvSpPr txBox="true"/>
          <p:nvPr/>
        </p:nvSpPr>
        <p:spPr>
          <a:xfrm rot="0">
            <a:off x="1028700" y="6156292"/>
            <a:ext cx="15586993" cy="175577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FFFFFF"/>
                </a:solidFill>
                <a:latin typeface="Poppins"/>
                <a:ea typeface="Poppins"/>
                <a:cs typeface="Poppins"/>
                <a:sym typeface="Poppins"/>
              </a:rPr>
              <a:t>Develop an ML model to automatically classify pollution sources</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Create a real-time dashboard for pollution monitoring</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Integrate geospatial features for context-aware predictions</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Provide actionable alerts and recommendations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TextBox 7" id="7"/>
          <p:cNvSpPr txBox="true"/>
          <p:nvPr/>
        </p:nvSpPr>
        <p:spPr>
          <a:xfrm rot="0">
            <a:off x="758571" y="849281"/>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INTRODUCTION</a:t>
            </a:r>
          </a:p>
        </p:txBody>
      </p:sp>
      <p:sp>
        <p:nvSpPr>
          <p:cNvPr name="TextBox 8" id="8"/>
          <p:cNvSpPr txBox="true"/>
          <p:nvPr/>
        </p:nvSpPr>
        <p:spPr>
          <a:xfrm rot="0">
            <a:off x="1028700" y="1906647"/>
            <a:ext cx="15586993" cy="1755775"/>
          </a:xfrm>
          <a:prstGeom prst="rect">
            <a:avLst/>
          </a:prstGeom>
        </p:spPr>
        <p:txBody>
          <a:bodyPr anchor="t" rtlCol="false" tIns="0" lIns="0" bIns="0" rIns="0">
            <a:spAutoFit/>
          </a:bodyPr>
          <a:lstStyle/>
          <a:p>
            <a:pPr algn="just">
              <a:lnSpc>
                <a:spcPts val="3499"/>
              </a:lnSpc>
              <a:spcBef>
                <a:spcPct val="0"/>
              </a:spcBef>
            </a:pPr>
            <a:r>
              <a:rPr lang="en-US" sz="2499">
                <a:solidFill>
                  <a:srgbClr val="FFFFFF"/>
                </a:solidFill>
                <a:latin typeface="Poppins"/>
                <a:ea typeface="Poppins"/>
                <a:cs typeface="Poppins"/>
                <a:sym typeface="Poppins"/>
              </a:rPr>
              <a:t>EnviroScan is an AI-powered real-time air quality monitoring and pollution source identification system developed for Indian cities. The project leverages machine learning to classify pollution sources into five categories: Vehicular, Industrial, Agricultural, Burning, and Natural with 92.26% accuracy.</a:t>
            </a:r>
          </a:p>
        </p:txBody>
      </p:sp>
      <p:sp>
        <p:nvSpPr>
          <p:cNvPr name="TextBox 9" id="9"/>
          <p:cNvSpPr txBox="true"/>
          <p:nvPr/>
        </p:nvSpPr>
        <p:spPr>
          <a:xfrm rot="0">
            <a:off x="758571" y="5162550"/>
            <a:ext cx="10106591" cy="1331595"/>
          </a:xfrm>
          <a:prstGeom prst="rect">
            <a:avLst/>
          </a:prstGeom>
        </p:spPr>
        <p:txBody>
          <a:bodyPr anchor="t" rtlCol="false" tIns="0" lIns="0" bIns="0" rIns="0">
            <a:spAutoFit/>
          </a:bodyPr>
          <a:lstStyle/>
          <a:p>
            <a:pPr algn="l">
              <a:lnSpc>
                <a:spcPts val="5265"/>
              </a:lnSpc>
            </a:pPr>
            <a:r>
              <a:rPr lang="en-US" sz="4500" b="true">
                <a:solidFill>
                  <a:srgbClr val="FFFFFF"/>
                </a:solidFill>
                <a:latin typeface="Barlow Condensed Bold"/>
                <a:ea typeface="Barlow Condensed Bold"/>
                <a:cs typeface="Barlow Condensed Bold"/>
                <a:sym typeface="Barlow Condensed Bold"/>
              </a:rPr>
              <a:t>DATA SOURCES &amp; APIS</a:t>
            </a:r>
          </a:p>
          <a:p>
            <a:pPr algn="l">
              <a:lnSpc>
                <a:spcPts val="5265"/>
              </a:lnSpc>
            </a:pPr>
          </a:p>
        </p:txBody>
      </p:sp>
      <p:sp>
        <p:nvSpPr>
          <p:cNvPr name="TextBox 10" id="10"/>
          <p:cNvSpPr txBox="true"/>
          <p:nvPr/>
        </p:nvSpPr>
        <p:spPr>
          <a:xfrm rot="0">
            <a:off x="758571" y="6156292"/>
            <a:ext cx="15586993" cy="2632075"/>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FFFFFF"/>
                </a:solidFill>
                <a:latin typeface="Poppins"/>
                <a:ea typeface="Poppins"/>
                <a:cs typeface="Poppins"/>
                <a:sym typeface="Poppins"/>
              </a:rPr>
              <a:t>OpenAQ API v3: Real-time air quality data (~978,000 records)</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OpenStreetMap (Overpass API): Geospatial features</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Nominatim API: Geocoding and reverse geocoding</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Open-Meteo API: Weather data (temperature, humidity, wind)</a:t>
            </a:r>
          </a:p>
          <a:p>
            <a:pPr algn="just" marL="539749" indent="-269875" lvl="1">
              <a:lnSpc>
                <a:spcPts val="3499"/>
              </a:lnSpc>
              <a:buFont typeface="Arial"/>
              <a:buChar char="•"/>
            </a:pPr>
            <a:r>
              <a:rPr lang="en-US" sz="2499">
                <a:solidFill>
                  <a:srgbClr val="FFFFFF"/>
                </a:solidFill>
                <a:latin typeface="Poppins"/>
                <a:ea typeface="Poppins"/>
                <a:cs typeface="Poppins"/>
                <a:sym typeface="Poppins"/>
              </a:rPr>
              <a:t>Coverage: 32 states/UTs, 165+ districts across India</a:t>
            </a:r>
          </a:p>
          <a:p>
            <a:pPr algn="just">
              <a:lnSpc>
                <a:spcPts val="3499"/>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9596731" y="1804564"/>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363070" y="1147999"/>
            <a:ext cx="11712827" cy="7991003"/>
          </a:xfrm>
          <a:custGeom>
            <a:avLst/>
            <a:gdLst/>
            <a:ahLst/>
            <a:cxnLst/>
            <a:rect r="r" b="b" t="t" l="l"/>
            <a:pathLst>
              <a:path h="7991003" w="11712827">
                <a:moveTo>
                  <a:pt x="0" y="0"/>
                </a:moveTo>
                <a:lnTo>
                  <a:pt x="11712827" y="0"/>
                </a:lnTo>
                <a:lnTo>
                  <a:pt x="11712827" y="7991002"/>
                </a:lnTo>
                <a:lnTo>
                  <a:pt x="0" y="7991002"/>
                </a:lnTo>
                <a:lnTo>
                  <a:pt x="0" y="0"/>
                </a:lnTo>
                <a:close/>
              </a:path>
            </a:pathLst>
          </a:custGeom>
          <a:blipFill>
            <a:blip r:embed="rId4"/>
            <a:stretch>
              <a:fillRect l="0" t="-1621" r="-572" b="-1621"/>
            </a:stretch>
          </a:blipFill>
        </p:spPr>
      </p:sp>
      <p:sp>
        <p:nvSpPr>
          <p:cNvPr name="TextBox 8" id="8"/>
          <p:cNvSpPr txBox="true"/>
          <p:nvPr/>
        </p:nvSpPr>
        <p:spPr>
          <a:xfrm rot="0">
            <a:off x="359353" y="363855"/>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SYSTEM ARCHITECTURE</a:t>
            </a:r>
          </a:p>
        </p:txBody>
      </p:sp>
      <p:sp>
        <p:nvSpPr>
          <p:cNvPr name="TextBox 9" id="9"/>
          <p:cNvSpPr txBox="true"/>
          <p:nvPr/>
        </p:nvSpPr>
        <p:spPr>
          <a:xfrm rot="0">
            <a:off x="12180672" y="1552542"/>
            <a:ext cx="5891599" cy="6007100"/>
          </a:xfrm>
          <a:prstGeom prst="rect">
            <a:avLst/>
          </a:prstGeom>
        </p:spPr>
        <p:txBody>
          <a:bodyPr anchor="t" rtlCol="false" tIns="0" lIns="0" bIns="0" rIns="0">
            <a:spAutoFit/>
          </a:bodyPr>
          <a:lstStyle/>
          <a:p>
            <a:pPr algn="l">
              <a:lnSpc>
                <a:spcPts val="2800"/>
              </a:lnSpc>
            </a:pPr>
            <a:r>
              <a:rPr lang="en-US" sz="2000">
                <a:solidFill>
                  <a:srgbClr val="FFFFFF"/>
                </a:solidFill>
                <a:latin typeface="Poppins"/>
                <a:ea typeface="Poppins"/>
                <a:cs typeface="Poppins"/>
                <a:sym typeface="Poppins"/>
              </a:rPr>
              <a:t>The system follows a layered architecture with clear separation of concerns:</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User Interface Layer:</a:t>
            </a:r>
            <a:r>
              <a:rPr lang="en-US" sz="2000">
                <a:solidFill>
                  <a:srgbClr val="FFFFFF"/>
                </a:solidFill>
                <a:latin typeface="Poppins"/>
                <a:ea typeface="Poppins"/>
                <a:cs typeface="Poppins"/>
                <a:sym typeface="Poppins"/>
              </a:rPr>
              <a:t> Streamlit dashboard with responsive design</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API Integration Layer:</a:t>
            </a:r>
            <a:r>
              <a:rPr lang="en-US" sz="2000">
                <a:solidFill>
                  <a:srgbClr val="FFFFFF"/>
                </a:solidFill>
                <a:latin typeface="Poppins"/>
                <a:ea typeface="Poppins"/>
                <a:cs typeface="Poppins"/>
                <a:sym typeface="Poppins"/>
              </a:rPr>
              <a:t> OpenAQ, Nominatim, Overpass, Open-Meteo APIs</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Data Processing Layer: </a:t>
            </a:r>
            <a:r>
              <a:rPr lang="en-US" sz="2000">
                <a:solidFill>
                  <a:srgbClr val="FFFFFF"/>
                </a:solidFill>
                <a:latin typeface="Poppins"/>
                <a:ea typeface="Poppins"/>
                <a:cs typeface="Poppins"/>
                <a:sym typeface="Poppins"/>
              </a:rPr>
              <a:t>Fetching, aggregation, validation, feature extraction</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ML Prediction Engine: </a:t>
            </a:r>
            <a:r>
              <a:rPr lang="en-US" sz="2000">
                <a:solidFill>
                  <a:srgbClr val="FFFFFF"/>
                </a:solidFill>
                <a:latin typeface="Poppins"/>
                <a:ea typeface="Poppins"/>
                <a:cs typeface="Poppins"/>
                <a:sym typeface="Poppins"/>
              </a:rPr>
              <a:t>XGBoost model with scaler and label encoder</a:t>
            </a:r>
          </a:p>
          <a:p>
            <a:pPr algn="l">
              <a:lnSpc>
                <a:spcPts val="2800"/>
              </a:lnSpc>
            </a:pPr>
          </a:p>
          <a:p>
            <a:pPr algn="l" marL="431801" indent="-215900" lvl="1">
              <a:lnSpc>
                <a:spcPts val="2800"/>
              </a:lnSpc>
              <a:buFont typeface="Arial"/>
              <a:buChar char="•"/>
            </a:pPr>
            <a:r>
              <a:rPr lang="en-US" b="true" sz="2000">
                <a:solidFill>
                  <a:srgbClr val="FFFFFF"/>
                </a:solidFill>
                <a:latin typeface="Poppins Bold"/>
                <a:ea typeface="Poppins Bold"/>
                <a:cs typeface="Poppins Bold"/>
                <a:sym typeface="Poppins Bold"/>
              </a:rPr>
              <a:t>Output Layer: </a:t>
            </a:r>
            <a:r>
              <a:rPr lang="en-US" sz="2000">
                <a:solidFill>
                  <a:srgbClr val="FFFFFF"/>
                </a:solidFill>
                <a:latin typeface="Poppins"/>
                <a:ea typeface="Poppins"/>
                <a:cs typeface="Poppins"/>
                <a:sym typeface="Poppins"/>
              </a:rPr>
              <a:t>Alerts, reports, visualizations, email notifications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9596731" y="1804564"/>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627381" y="1028700"/>
            <a:ext cx="17033238" cy="6309298"/>
          </a:xfrm>
          <a:custGeom>
            <a:avLst/>
            <a:gdLst/>
            <a:ahLst/>
            <a:cxnLst/>
            <a:rect r="r" b="b" t="t" l="l"/>
            <a:pathLst>
              <a:path h="6309298" w="17033238">
                <a:moveTo>
                  <a:pt x="0" y="0"/>
                </a:moveTo>
                <a:lnTo>
                  <a:pt x="17033238" y="0"/>
                </a:lnTo>
                <a:lnTo>
                  <a:pt x="17033238" y="6309298"/>
                </a:lnTo>
                <a:lnTo>
                  <a:pt x="0" y="6309298"/>
                </a:lnTo>
                <a:lnTo>
                  <a:pt x="0" y="0"/>
                </a:lnTo>
                <a:close/>
              </a:path>
            </a:pathLst>
          </a:custGeom>
          <a:blipFill>
            <a:blip r:embed="rId4"/>
            <a:stretch>
              <a:fillRect l="0" t="0" r="0" b="0"/>
            </a:stretch>
          </a:blipFill>
        </p:spPr>
      </p:sp>
      <p:sp>
        <p:nvSpPr>
          <p:cNvPr name="TextBox 8" id="8"/>
          <p:cNvSpPr txBox="true"/>
          <p:nvPr/>
        </p:nvSpPr>
        <p:spPr>
          <a:xfrm rot="0">
            <a:off x="359353" y="363855"/>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DATA FLOW DIAGRAM</a:t>
            </a:r>
          </a:p>
        </p:txBody>
      </p:sp>
      <p:sp>
        <p:nvSpPr>
          <p:cNvPr name="TextBox 9" id="9"/>
          <p:cNvSpPr txBox="true"/>
          <p:nvPr/>
        </p:nvSpPr>
        <p:spPr>
          <a:xfrm rot="0">
            <a:off x="1028700" y="7489894"/>
            <a:ext cx="10029753" cy="2482850"/>
          </a:xfrm>
          <a:prstGeom prst="rect">
            <a:avLst/>
          </a:prstGeom>
        </p:spPr>
        <p:txBody>
          <a:bodyPr anchor="t" rtlCol="false" tIns="0" lIns="0" bIns="0" rIns="0">
            <a:spAutoFit/>
          </a:bodyPr>
          <a:lstStyle/>
          <a:p>
            <a:pPr algn="l">
              <a:lnSpc>
                <a:spcPts val="2800"/>
              </a:lnSpc>
            </a:pPr>
            <a:r>
              <a:rPr lang="en-US" sz="2000">
                <a:solidFill>
                  <a:srgbClr val="FFFFFF"/>
                </a:solidFill>
                <a:latin typeface="Poppins"/>
                <a:ea typeface="Poppins"/>
                <a:cs typeface="Poppins"/>
                <a:sym typeface="Poppins"/>
              </a:rPr>
              <a:t>1. User inputs location (city/coordinates/search)</a:t>
            </a:r>
          </a:p>
          <a:p>
            <a:pPr algn="l">
              <a:lnSpc>
                <a:spcPts val="2800"/>
              </a:lnSpc>
            </a:pPr>
            <a:r>
              <a:rPr lang="en-US" sz="2000">
                <a:solidFill>
                  <a:srgbClr val="FFFFFF"/>
                </a:solidFill>
                <a:latin typeface="Poppins"/>
                <a:ea typeface="Poppins"/>
                <a:cs typeface="Poppins"/>
                <a:sym typeface="Poppins"/>
              </a:rPr>
              <a:t>2. Geocoding converts</a:t>
            </a:r>
            <a:r>
              <a:rPr lang="en-US" sz="2000">
                <a:solidFill>
                  <a:srgbClr val="FFFFFF"/>
                </a:solidFill>
                <a:latin typeface="Poppins"/>
                <a:ea typeface="Poppins"/>
                <a:cs typeface="Poppins"/>
                <a:sym typeface="Poppins"/>
              </a:rPr>
              <a:t> t</a:t>
            </a:r>
            <a:r>
              <a:rPr lang="en-US" sz="2000">
                <a:solidFill>
                  <a:srgbClr val="FFFFFF"/>
                </a:solidFill>
                <a:latin typeface="Poppins"/>
                <a:ea typeface="Poppins"/>
                <a:cs typeface="Poppins"/>
                <a:sym typeface="Poppins"/>
              </a:rPr>
              <a:t>o</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l</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t/lon coordinates</a:t>
            </a:r>
          </a:p>
          <a:p>
            <a:pPr algn="l">
              <a:lnSpc>
                <a:spcPts val="2800"/>
              </a:lnSpc>
            </a:pPr>
            <a:r>
              <a:rPr lang="en-US" sz="2000">
                <a:solidFill>
                  <a:srgbClr val="FFFFFF"/>
                </a:solidFill>
                <a:latin typeface="Poppins"/>
                <a:ea typeface="Poppins"/>
                <a:cs typeface="Poppins"/>
                <a:sym typeface="Poppins"/>
              </a:rPr>
              <a:t>3. Parallel </a:t>
            </a:r>
            <a:r>
              <a:rPr lang="en-US" sz="2000">
                <a:solidFill>
                  <a:srgbClr val="FFFFFF"/>
                </a:solidFill>
                <a:latin typeface="Poppins"/>
                <a:ea typeface="Poppins"/>
                <a:cs typeface="Poppins"/>
                <a:sym typeface="Poppins"/>
              </a:rPr>
              <a:t>API </a:t>
            </a:r>
            <a:r>
              <a:rPr lang="en-US" sz="2000">
                <a:solidFill>
                  <a:srgbClr val="FFFFFF"/>
                </a:solidFill>
                <a:latin typeface="Poppins"/>
                <a:ea typeface="Poppins"/>
                <a:cs typeface="Poppins"/>
                <a:sym typeface="Poppins"/>
              </a:rPr>
              <a:t>c</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lls </a:t>
            </a:r>
            <a:r>
              <a:rPr lang="en-US" sz="2000">
                <a:solidFill>
                  <a:srgbClr val="FFFFFF"/>
                </a:solidFill>
                <a:latin typeface="Poppins"/>
                <a:ea typeface="Poppins"/>
                <a:cs typeface="Poppins"/>
                <a:sym typeface="Poppins"/>
              </a:rPr>
              <a:t>to</a:t>
            </a:r>
            <a:r>
              <a:rPr lang="en-US" sz="2000">
                <a:solidFill>
                  <a:srgbClr val="FFFFFF"/>
                </a:solidFill>
                <a:latin typeface="Poppins"/>
                <a:ea typeface="Poppins"/>
                <a:cs typeface="Poppins"/>
                <a:sym typeface="Poppins"/>
              </a:rPr>
              <a:t> OpenAQ, OSM, and weather se</a:t>
            </a:r>
            <a:r>
              <a:rPr lang="en-US" sz="2000">
                <a:solidFill>
                  <a:srgbClr val="FFFFFF"/>
                </a:solidFill>
                <a:latin typeface="Poppins"/>
                <a:ea typeface="Poppins"/>
                <a:cs typeface="Poppins"/>
                <a:sym typeface="Poppins"/>
              </a:rPr>
              <a:t>r</a:t>
            </a:r>
            <a:r>
              <a:rPr lang="en-US" sz="2000">
                <a:solidFill>
                  <a:srgbClr val="FFFFFF"/>
                </a:solidFill>
                <a:latin typeface="Poppins"/>
                <a:ea typeface="Poppins"/>
                <a:cs typeface="Poppins"/>
                <a:sym typeface="Poppins"/>
              </a:rPr>
              <a:t>vi</a:t>
            </a:r>
            <a:r>
              <a:rPr lang="en-US" sz="2000">
                <a:solidFill>
                  <a:srgbClr val="FFFFFF"/>
                </a:solidFill>
                <a:latin typeface="Poppins"/>
                <a:ea typeface="Poppins"/>
                <a:cs typeface="Poppins"/>
                <a:sym typeface="Poppins"/>
              </a:rPr>
              <a:t>ces</a:t>
            </a:r>
          </a:p>
          <a:p>
            <a:pPr algn="l">
              <a:lnSpc>
                <a:spcPts val="2800"/>
              </a:lnSpc>
            </a:pPr>
            <a:r>
              <a:rPr lang="en-US" sz="2000">
                <a:solidFill>
                  <a:srgbClr val="FFFFFF"/>
                </a:solidFill>
                <a:latin typeface="Poppins"/>
                <a:ea typeface="Poppins"/>
                <a:cs typeface="Poppins"/>
                <a:sym typeface="Poppins"/>
              </a:rPr>
              <a:t>4.</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D</a:t>
            </a:r>
            <a:r>
              <a:rPr lang="en-US" sz="2000">
                <a:solidFill>
                  <a:srgbClr val="FFFFFF"/>
                </a:solidFill>
                <a:latin typeface="Poppins"/>
                <a:ea typeface="Poppins"/>
                <a:cs typeface="Poppins"/>
                <a:sym typeface="Poppins"/>
              </a:rPr>
              <a:t>a</a:t>
            </a:r>
            <a:r>
              <a:rPr lang="en-US" sz="2000">
                <a:solidFill>
                  <a:srgbClr val="FFFFFF"/>
                </a:solidFill>
                <a:latin typeface="Poppins"/>
                <a:ea typeface="Poppins"/>
                <a:cs typeface="Poppins"/>
                <a:sym typeface="Poppins"/>
              </a:rPr>
              <a:t>ta aggregation and feature vector creation</a:t>
            </a:r>
          </a:p>
          <a:p>
            <a:pPr algn="l">
              <a:lnSpc>
                <a:spcPts val="2800"/>
              </a:lnSpc>
            </a:pPr>
            <a:r>
              <a:rPr lang="en-US" sz="2000">
                <a:solidFill>
                  <a:srgbClr val="FFFFFF"/>
                </a:solidFill>
                <a:latin typeface="Poppins"/>
                <a:ea typeface="Poppins"/>
                <a:cs typeface="Poppins"/>
                <a:sym typeface="Poppins"/>
              </a:rPr>
              <a:t>5.</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Standa</a:t>
            </a:r>
            <a:r>
              <a:rPr lang="en-US" sz="2000">
                <a:solidFill>
                  <a:srgbClr val="FFFFFF"/>
                </a:solidFill>
                <a:latin typeface="Poppins"/>
                <a:ea typeface="Poppins"/>
                <a:cs typeface="Poppins"/>
                <a:sym typeface="Poppins"/>
              </a:rPr>
              <a:t>rd</a:t>
            </a:r>
            <a:r>
              <a:rPr lang="en-US" sz="2000">
                <a:solidFill>
                  <a:srgbClr val="FFFFFF"/>
                </a:solidFill>
                <a:latin typeface="Poppins"/>
                <a:ea typeface="Poppins"/>
                <a:cs typeface="Poppins"/>
                <a:sym typeface="Poppins"/>
              </a:rPr>
              <a:t> s</a:t>
            </a:r>
            <a:r>
              <a:rPr lang="en-US" sz="2000">
                <a:solidFill>
                  <a:srgbClr val="FFFFFF"/>
                </a:solidFill>
                <a:latin typeface="Poppins"/>
                <a:ea typeface="Poppins"/>
                <a:cs typeface="Poppins"/>
                <a:sym typeface="Poppins"/>
              </a:rPr>
              <a:t>c</a:t>
            </a:r>
            <a:r>
              <a:rPr lang="en-US" sz="2000">
                <a:solidFill>
                  <a:srgbClr val="FFFFFF"/>
                </a:solidFill>
                <a:latin typeface="Poppins"/>
                <a:ea typeface="Poppins"/>
                <a:cs typeface="Poppins"/>
                <a:sym typeface="Poppins"/>
              </a:rPr>
              <a:t>al</a:t>
            </a:r>
            <a:r>
              <a:rPr lang="en-US" sz="2000">
                <a:solidFill>
                  <a:srgbClr val="FFFFFF"/>
                </a:solidFill>
                <a:latin typeface="Poppins"/>
                <a:ea typeface="Poppins"/>
                <a:cs typeface="Poppins"/>
                <a:sym typeface="Poppins"/>
              </a:rPr>
              <a:t>in</a:t>
            </a:r>
            <a:r>
              <a:rPr lang="en-US" sz="2000">
                <a:solidFill>
                  <a:srgbClr val="FFFFFF"/>
                </a:solidFill>
                <a:latin typeface="Poppins"/>
                <a:ea typeface="Poppins"/>
                <a:cs typeface="Poppins"/>
                <a:sym typeface="Poppins"/>
              </a:rPr>
              <a:t>g of</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f</a:t>
            </a:r>
            <a:r>
              <a:rPr lang="en-US" sz="2000">
                <a:solidFill>
                  <a:srgbClr val="FFFFFF"/>
                </a:solidFill>
                <a:latin typeface="Poppins"/>
                <a:ea typeface="Poppins"/>
                <a:cs typeface="Poppins"/>
                <a:sym typeface="Poppins"/>
              </a:rPr>
              <a:t>e</a:t>
            </a:r>
            <a:r>
              <a:rPr lang="en-US" sz="2000">
                <a:solidFill>
                  <a:srgbClr val="FFFFFF"/>
                </a:solidFill>
                <a:latin typeface="Poppins"/>
                <a:ea typeface="Poppins"/>
                <a:cs typeface="Poppins"/>
                <a:sym typeface="Poppins"/>
              </a:rPr>
              <a:t>atures</a:t>
            </a:r>
          </a:p>
          <a:p>
            <a:pPr algn="l">
              <a:lnSpc>
                <a:spcPts val="2800"/>
              </a:lnSpc>
            </a:pPr>
            <a:r>
              <a:rPr lang="en-US" sz="2000">
                <a:solidFill>
                  <a:srgbClr val="FFFFFF"/>
                </a:solidFill>
                <a:latin typeface="Poppins"/>
                <a:ea typeface="Poppins"/>
                <a:cs typeface="Poppins"/>
                <a:sym typeface="Poppins"/>
              </a:rPr>
              <a:t>6.</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XGBoost prediction with probability distrib</a:t>
            </a:r>
            <a:r>
              <a:rPr lang="en-US" sz="2000">
                <a:solidFill>
                  <a:srgbClr val="FFFFFF"/>
                </a:solidFill>
                <a:latin typeface="Poppins"/>
                <a:ea typeface="Poppins"/>
                <a:cs typeface="Poppins"/>
                <a:sym typeface="Poppins"/>
              </a:rPr>
              <a:t>ut</a:t>
            </a:r>
            <a:r>
              <a:rPr lang="en-US" sz="2000">
                <a:solidFill>
                  <a:srgbClr val="FFFFFF"/>
                </a:solidFill>
                <a:latin typeface="Poppins"/>
                <a:ea typeface="Poppins"/>
                <a:cs typeface="Poppins"/>
                <a:sym typeface="Poppins"/>
              </a:rPr>
              <a:t>ion</a:t>
            </a:r>
          </a:p>
          <a:p>
            <a:pPr algn="l">
              <a:lnSpc>
                <a:spcPts val="2800"/>
              </a:lnSpc>
            </a:pPr>
            <a:r>
              <a:rPr lang="en-US" sz="2000">
                <a:solidFill>
                  <a:srgbClr val="FFFFFF"/>
                </a:solidFill>
                <a:latin typeface="Poppins"/>
                <a:ea typeface="Poppins"/>
                <a:cs typeface="Poppins"/>
                <a:sym typeface="Poppins"/>
              </a:rPr>
              <a:t>7.</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Dashbo</a:t>
            </a:r>
            <a:r>
              <a:rPr lang="en-US" sz="2000">
                <a:solidFill>
                  <a:srgbClr val="FFFFFF"/>
                </a:solidFill>
                <a:latin typeface="Poppins"/>
                <a:ea typeface="Poppins"/>
                <a:cs typeface="Poppins"/>
                <a:sym typeface="Poppins"/>
              </a:rPr>
              <a:t>ar</a:t>
            </a:r>
            <a:r>
              <a:rPr lang="en-US" sz="2000">
                <a:solidFill>
                  <a:srgbClr val="FFFFFF"/>
                </a:solidFill>
                <a:latin typeface="Poppins"/>
                <a:ea typeface="Poppins"/>
                <a:cs typeface="Poppins"/>
                <a:sym typeface="Poppins"/>
              </a:rPr>
              <a:t>d</a:t>
            </a:r>
            <a:r>
              <a:rPr lang="en-US" sz="2000">
                <a:solidFill>
                  <a:srgbClr val="FFFFFF"/>
                </a:solidFill>
                <a:latin typeface="Poppins"/>
                <a:ea typeface="Poppins"/>
                <a:cs typeface="Poppins"/>
                <a:sym typeface="Poppins"/>
              </a:rPr>
              <a:t> </a:t>
            </a:r>
            <a:r>
              <a:rPr lang="en-US" sz="2000">
                <a:solidFill>
                  <a:srgbClr val="FFFFFF"/>
                </a:solidFill>
                <a:latin typeface="Poppins"/>
                <a:ea typeface="Poppins"/>
                <a:cs typeface="Poppins"/>
                <a:sym typeface="Poppins"/>
              </a:rPr>
              <a:t>display with alerts and visualizations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TextBox 7" id="7"/>
          <p:cNvSpPr txBox="true"/>
          <p:nvPr/>
        </p:nvSpPr>
        <p:spPr>
          <a:xfrm rot="0">
            <a:off x="758571" y="849281"/>
            <a:ext cx="10106591" cy="1331595"/>
          </a:xfrm>
          <a:prstGeom prst="rect">
            <a:avLst/>
          </a:prstGeom>
        </p:spPr>
        <p:txBody>
          <a:bodyPr anchor="t" rtlCol="false" tIns="0" lIns="0" bIns="0" rIns="0">
            <a:spAutoFit/>
          </a:bodyPr>
          <a:lstStyle/>
          <a:p>
            <a:pPr algn="l">
              <a:lnSpc>
                <a:spcPts val="5265"/>
              </a:lnSpc>
            </a:pPr>
            <a:r>
              <a:rPr lang="en-US" sz="4500" b="true">
                <a:solidFill>
                  <a:srgbClr val="FFFFFF"/>
                </a:solidFill>
                <a:latin typeface="Barlow Condensed Bold"/>
                <a:ea typeface="Barlow Condensed Bold"/>
                <a:cs typeface="Barlow Condensed Bold"/>
                <a:sym typeface="Barlow Condensed Bold"/>
              </a:rPr>
              <a:t>METHODOLOGY OVERVIEW</a:t>
            </a:r>
          </a:p>
          <a:p>
            <a:pPr algn="l">
              <a:lnSpc>
                <a:spcPts val="5265"/>
              </a:lnSpc>
            </a:pPr>
          </a:p>
        </p:txBody>
      </p:sp>
      <p:sp>
        <p:nvSpPr>
          <p:cNvPr name="TextBox 8" id="8"/>
          <p:cNvSpPr txBox="true"/>
          <p:nvPr/>
        </p:nvSpPr>
        <p:spPr>
          <a:xfrm rot="0">
            <a:off x="1028700" y="1906647"/>
            <a:ext cx="15586993" cy="3070225"/>
          </a:xfrm>
          <a:prstGeom prst="rect">
            <a:avLst/>
          </a:prstGeom>
        </p:spPr>
        <p:txBody>
          <a:bodyPr anchor="t" rtlCol="false" tIns="0" lIns="0" bIns="0" rIns="0">
            <a:spAutoFit/>
          </a:bodyPr>
          <a:lstStyle/>
          <a:p>
            <a:pPr algn="just">
              <a:lnSpc>
                <a:spcPts val="3499"/>
              </a:lnSpc>
            </a:pPr>
            <a:r>
              <a:rPr lang="en-US" sz="2499" b="true">
                <a:solidFill>
                  <a:srgbClr val="FFFFFF"/>
                </a:solidFill>
                <a:latin typeface="Poppins Bold"/>
                <a:ea typeface="Poppins Bold"/>
                <a:cs typeface="Poppins Bold"/>
                <a:sym typeface="Poppins Bold"/>
              </a:rPr>
              <a:t>• Data Collection:</a:t>
            </a:r>
            <a:r>
              <a:rPr lang="en-US" sz="2499">
                <a:solidFill>
                  <a:srgbClr val="FFFFFF"/>
                </a:solidFill>
                <a:latin typeface="Poppins"/>
                <a:ea typeface="Poppins"/>
                <a:cs typeface="Poppins"/>
                <a:sym typeface="Poppins"/>
              </a:rPr>
              <a:t> Gather pollution, geospatial, and weather data</a:t>
            </a:r>
          </a:p>
          <a:p>
            <a:pPr algn="just">
              <a:lnSpc>
                <a:spcPts val="3499"/>
              </a:lnSpc>
            </a:pPr>
            <a:r>
              <a:rPr lang="en-US" sz="2499" b="true">
                <a:solidFill>
                  <a:srgbClr val="FFFFFF"/>
                </a:solidFill>
                <a:latin typeface="Poppins Bold"/>
                <a:ea typeface="Poppins Bold"/>
                <a:cs typeface="Poppins Bold"/>
                <a:sym typeface="Poppins Bold"/>
              </a:rPr>
              <a:t>• Data Preprocessing: </a:t>
            </a:r>
            <a:r>
              <a:rPr lang="en-US" sz="2499">
                <a:solidFill>
                  <a:srgbClr val="FFFFFF"/>
                </a:solidFill>
                <a:latin typeface="Poppins"/>
                <a:ea typeface="Poppins"/>
                <a:cs typeface="Poppins"/>
                <a:sym typeface="Poppins"/>
              </a:rPr>
              <a:t>Clean, handle missing values, remove outliers</a:t>
            </a:r>
          </a:p>
          <a:p>
            <a:pPr algn="just">
              <a:lnSpc>
                <a:spcPts val="3499"/>
              </a:lnSpc>
            </a:pPr>
            <a:r>
              <a:rPr lang="en-US" sz="2499" b="true">
                <a:solidFill>
                  <a:srgbClr val="FFFFFF"/>
                </a:solidFill>
                <a:latin typeface="Poppins Bold"/>
                <a:ea typeface="Poppins Bold"/>
                <a:cs typeface="Poppins Bold"/>
                <a:sym typeface="Poppins Bold"/>
              </a:rPr>
              <a:t>• Feature Engineering: </a:t>
            </a:r>
            <a:r>
              <a:rPr lang="en-US" sz="2499">
                <a:solidFill>
                  <a:srgbClr val="FFFFFF"/>
                </a:solidFill>
                <a:latin typeface="Poppins"/>
                <a:ea typeface="Poppins"/>
                <a:cs typeface="Poppins"/>
                <a:sym typeface="Poppins"/>
              </a:rPr>
              <a:t>Create 13-dimensional feature vector</a:t>
            </a:r>
          </a:p>
          <a:p>
            <a:pPr algn="just">
              <a:lnSpc>
                <a:spcPts val="3499"/>
              </a:lnSpc>
            </a:pPr>
            <a:r>
              <a:rPr lang="en-US" sz="2499" b="true">
                <a:solidFill>
                  <a:srgbClr val="FFFFFF"/>
                </a:solidFill>
                <a:latin typeface="Poppins Bold"/>
                <a:ea typeface="Poppins Bold"/>
                <a:cs typeface="Poppins Bold"/>
                <a:sym typeface="Poppins Bold"/>
              </a:rPr>
              <a:t>• Model Training: </a:t>
            </a:r>
            <a:r>
              <a:rPr lang="en-US" sz="2499">
                <a:solidFill>
                  <a:srgbClr val="FFFFFF"/>
                </a:solidFill>
                <a:latin typeface="Poppins"/>
                <a:ea typeface="Poppins"/>
                <a:cs typeface="Poppins"/>
                <a:sym typeface="Poppins"/>
              </a:rPr>
              <a:t>XGBoost with SMOTE for class balancing</a:t>
            </a:r>
          </a:p>
          <a:p>
            <a:pPr algn="just">
              <a:lnSpc>
                <a:spcPts val="3499"/>
              </a:lnSpc>
            </a:pPr>
            <a:r>
              <a:rPr lang="en-US" sz="2499" b="true">
                <a:solidFill>
                  <a:srgbClr val="FFFFFF"/>
                </a:solidFill>
                <a:latin typeface="Poppins Bold"/>
                <a:ea typeface="Poppins Bold"/>
                <a:cs typeface="Poppins Bold"/>
                <a:sym typeface="Poppins Bold"/>
              </a:rPr>
              <a:t>•</a:t>
            </a:r>
            <a:r>
              <a:rPr lang="en-US" sz="2499">
                <a:solidFill>
                  <a:srgbClr val="FFFFFF"/>
                </a:solidFill>
                <a:latin typeface="Poppins"/>
                <a:ea typeface="Poppins"/>
                <a:cs typeface="Poppins"/>
                <a:sym typeface="Poppins"/>
              </a:rPr>
              <a:t> </a:t>
            </a:r>
            <a:r>
              <a:rPr lang="en-US" sz="2499" b="true">
                <a:solidFill>
                  <a:srgbClr val="FFFFFF"/>
                </a:solidFill>
                <a:latin typeface="Poppins Bold"/>
                <a:ea typeface="Poppins Bold"/>
                <a:cs typeface="Poppins Bold"/>
                <a:sym typeface="Poppins Bold"/>
              </a:rPr>
              <a:t>Evaluation: </a:t>
            </a:r>
            <a:r>
              <a:rPr lang="en-US" sz="2499">
                <a:solidFill>
                  <a:srgbClr val="FFFFFF"/>
                </a:solidFill>
                <a:latin typeface="Poppins"/>
                <a:ea typeface="Poppins"/>
                <a:cs typeface="Poppins"/>
                <a:sym typeface="Poppins"/>
              </a:rPr>
              <a:t>5-fold cross-validation, accuracy metrics</a:t>
            </a:r>
          </a:p>
          <a:p>
            <a:pPr algn="just">
              <a:lnSpc>
                <a:spcPts val="3499"/>
              </a:lnSpc>
            </a:pPr>
            <a:r>
              <a:rPr lang="en-US" sz="2499" b="true">
                <a:solidFill>
                  <a:srgbClr val="FFFFFF"/>
                </a:solidFill>
                <a:latin typeface="Poppins Bold"/>
                <a:ea typeface="Poppins Bold"/>
                <a:cs typeface="Poppins Bold"/>
                <a:sym typeface="Poppins Bold"/>
              </a:rPr>
              <a:t>• Deployment: </a:t>
            </a:r>
            <a:r>
              <a:rPr lang="en-US" sz="2499">
                <a:solidFill>
                  <a:srgbClr val="FFFFFF"/>
                </a:solidFill>
                <a:latin typeface="Poppins"/>
                <a:ea typeface="Poppins"/>
                <a:cs typeface="Poppins"/>
                <a:sym typeface="Poppins"/>
              </a:rPr>
              <a:t>Streamlit dashboard with real-time predictions</a:t>
            </a:r>
          </a:p>
          <a:p>
            <a:pPr algn="just">
              <a:lnSpc>
                <a:spcPts val="3499"/>
              </a:lnSpc>
              <a:spcBef>
                <a:spcPct val="0"/>
              </a:spcBef>
            </a:pPr>
          </a:p>
        </p:txBody>
      </p:sp>
      <p:sp>
        <p:nvSpPr>
          <p:cNvPr name="TextBox 9" id="9"/>
          <p:cNvSpPr txBox="true"/>
          <p:nvPr/>
        </p:nvSpPr>
        <p:spPr>
          <a:xfrm rot="0">
            <a:off x="758571" y="5162550"/>
            <a:ext cx="10106591" cy="1331595"/>
          </a:xfrm>
          <a:prstGeom prst="rect">
            <a:avLst/>
          </a:prstGeom>
        </p:spPr>
        <p:txBody>
          <a:bodyPr anchor="t" rtlCol="false" tIns="0" lIns="0" bIns="0" rIns="0">
            <a:spAutoFit/>
          </a:bodyPr>
          <a:lstStyle/>
          <a:p>
            <a:pPr algn="l">
              <a:lnSpc>
                <a:spcPts val="5265"/>
              </a:lnSpc>
            </a:pPr>
            <a:r>
              <a:rPr lang="en-US" sz="4500" b="true">
                <a:solidFill>
                  <a:srgbClr val="FFFFFF"/>
                </a:solidFill>
                <a:latin typeface="Barlow Condensed Bold"/>
                <a:ea typeface="Barlow Condensed Bold"/>
                <a:cs typeface="Barlow Condensed Bold"/>
                <a:sym typeface="Barlow Condensed Bold"/>
              </a:rPr>
              <a:t>POLLUTION SOURCE CATEGORIES</a:t>
            </a:r>
          </a:p>
          <a:p>
            <a:pPr algn="l">
              <a:lnSpc>
                <a:spcPts val="5265"/>
              </a:lnSpc>
            </a:pPr>
          </a:p>
        </p:txBody>
      </p:sp>
      <p:sp>
        <p:nvSpPr>
          <p:cNvPr name="TextBox 10" id="10"/>
          <p:cNvSpPr txBox="true"/>
          <p:nvPr/>
        </p:nvSpPr>
        <p:spPr>
          <a:xfrm rot="0">
            <a:off x="758571" y="6156292"/>
            <a:ext cx="15586993" cy="2632075"/>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Vehicular:</a:t>
            </a:r>
            <a:r>
              <a:rPr lang="en-US" sz="2499">
                <a:solidFill>
                  <a:srgbClr val="FFFFFF"/>
                </a:solidFill>
                <a:latin typeface="Poppins"/>
                <a:ea typeface="Poppins"/>
                <a:cs typeface="Poppins"/>
                <a:sym typeface="Poppins"/>
              </a:rPr>
              <a:t> Traffic emissions (high NO2, near roads)</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Industrial:</a:t>
            </a:r>
            <a:r>
              <a:rPr lang="en-US" sz="2499">
                <a:solidFill>
                  <a:srgbClr val="FFFFFF"/>
                </a:solidFill>
                <a:latin typeface="Poppins"/>
                <a:ea typeface="Poppins"/>
                <a:cs typeface="Poppins"/>
                <a:sym typeface="Poppins"/>
              </a:rPr>
              <a:t> Factory emissions (high SO2, near industries)</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Agricultural:</a:t>
            </a:r>
            <a:r>
              <a:rPr lang="en-US" sz="2499">
                <a:solidFill>
                  <a:srgbClr val="FFFFFF"/>
                </a:solidFill>
                <a:latin typeface="Poppins"/>
                <a:ea typeface="Poppins"/>
                <a:cs typeface="Poppins"/>
                <a:sym typeface="Poppins"/>
              </a:rPr>
              <a:t> Crop burning/dust (high PM, near farmland)</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Burning:</a:t>
            </a:r>
            <a:r>
              <a:rPr lang="en-US" sz="2499">
                <a:solidFill>
                  <a:srgbClr val="FFFFFF"/>
                </a:solidFill>
                <a:latin typeface="Poppins"/>
                <a:ea typeface="Poppins"/>
                <a:cs typeface="Poppins"/>
                <a:sym typeface="Poppins"/>
              </a:rPr>
              <a:t> Waste burning (high CO, near dump sites)</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Natural: </a:t>
            </a:r>
            <a:r>
              <a:rPr lang="en-US" sz="2499">
                <a:solidFill>
                  <a:srgbClr val="FFFFFF"/>
                </a:solidFill>
                <a:latin typeface="Poppins"/>
                <a:ea typeface="Poppins"/>
                <a:cs typeface="Poppins"/>
                <a:sym typeface="Poppins"/>
              </a:rPr>
              <a:t>Dust storms/pollen (high PM10/PM2.5 ratio)</a:t>
            </a:r>
          </a:p>
          <a:p>
            <a:pPr algn="just">
              <a:lnSpc>
                <a:spcPts val="349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4915071" y="6466114"/>
            <a:ext cx="7702542" cy="3473913"/>
          </a:xfrm>
          <a:custGeom>
            <a:avLst/>
            <a:gdLst/>
            <a:ahLst/>
            <a:cxnLst/>
            <a:rect r="r" b="b" t="t" l="l"/>
            <a:pathLst>
              <a:path h="3473913" w="7702542">
                <a:moveTo>
                  <a:pt x="0" y="0"/>
                </a:moveTo>
                <a:lnTo>
                  <a:pt x="7702542" y="0"/>
                </a:lnTo>
                <a:lnTo>
                  <a:pt x="7702542" y="3473912"/>
                </a:lnTo>
                <a:lnTo>
                  <a:pt x="0" y="3473912"/>
                </a:lnTo>
                <a:lnTo>
                  <a:pt x="0" y="0"/>
                </a:lnTo>
                <a:close/>
              </a:path>
            </a:pathLst>
          </a:custGeom>
          <a:blipFill>
            <a:blip r:embed="rId4"/>
            <a:stretch>
              <a:fillRect l="0" t="0" r="0" b="0"/>
            </a:stretch>
          </a:blipFill>
        </p:spPr>
      </p:sp>
      <p:sp>
        <p:nvSpPr>
          <p:cNvPr name="TextBox 8" id="8"/>
          <p:cNvSpPr txBox="true"/>
          <p:nvPr/>
        </p:nvSpPr>
        <p:spPr>
          <a:xfrm rot="0">
            <a:off x="488354" y="705802"/>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DATA PREPROCESSING AND CLEANING</a:t>
            </a:r>
          </a:p>
        </p:txBody>
      </p:sp>
      <p:sp>
        <p:nvSpPr>
          <p:cNvPr name="TextBox 9" id="9"/>
          <p:cNvSpPr txBox="true"/>
          <p:nvPr/>
        </p:nvSpPr>
        <p:spPr>
          <a:xfrm rot="0">
            <a:off x="737318" y="1736044"/>
            <a:ext cx="16813364" cy="3515995"/>
          </a:xfrm>
          <a:prstGeom prst="rect">
            <a:avLst/>
          </a:prstGeom>
        </p:spPr>
        <p:txBody>
          <a:bodyPr anchor="t" rtlCol="false" tIns="0" lIns="0" bIns="0" rIns="0">
            <a:spAutoFit/>
          </a:bodyPr>
          <a:lstStyle/>
          <a:p>
            <a:pPr algn="just">
              <a:lnSpc>
                <a:spcPts val="3079"/>
              </a:lnSpc>
            </a:pPr>
            <a:r>
              <a:rPr lang="en-US" sz="2199" b="true">
                <a:solidFill>
                  <a:srgbClr val="FFFFFF"/>
                </a:solidFill>
                <a:latin typeface="Poppins Bold"/>
                <a:ea typeface="Poppins Bold"/>
                <a:cs typeface="Poppins Bold"/>
                <a:sym typeface="Poppins Bold"/>
              </a:rPr>
              <a:t>Step 1: Remove Duplicates :</a:t>
            </a:r>
            <a:r>
              <a:rPr lang="en-US" sz="2199">
                <a:solidFill>
                  <a:srgbClr val="FFFFFF"/>
                </a:solidFill>
                <a:latin typeface="Poppins"/>
                <a:ea typeface="Poppins"/>
                <a:cs typeface="Poppins"/>
                <a:sym typeface="Poppins"/>
              </a:rPr>
              <a:t> Removed duplicate records based on location_id and timestamp.</a:t>
            </a:r>
          </a:p>
          <a:p>
            <a:pPr algn="just">
              <a:lnSpc>
                <a:spcPts val="3079"/>
              </a:lnSpc>
            </a:pPr>
          </a:p>
          <a:p>
            <a:pPr algn="just">
              <a:lnSpc>
                <a:spcPts val="3079"/>
              </a:lnSpc>
            </a:pPr>
            <a:r>
              <a:rPr lang="en-US" sz="2199" b="true">
                <a:solidFill>
                  <a:srgbClr val="FFFFFF"/>
                </a:solidFill>
                <a:latin typeface="Poppins Bold"/>
                <a:ea typeface="Poppins Bold"/>
                <a:cs typeface="Poppins Bold"/>
                <a:sym typeface="Poppins Bold"/>
              </a:rPr>
              <a:t>Step 2: Handle Missing Values :</a:t>
            </a:r>
            <a:r>
              <a:rPr lang="en-US" sz="2199">
                <a:solidFill>
                  <a:srgbClr val="FFFFFF"/>
                </a:solidFill>
                <a:latin typeface="Poppins"/>
                <a:ea typeface="Poppins"/>
                <a:cs typeface="Poppins"/>
                <a:sym typeface="Poppins"/>
              </a:rPr>
              <a:t> Applied forward fill for pollutants (&lt;10% missing), filled distance columns with 9999m (no feature nearby), and filled area/count columns with 0.</a:t>
            </a:r>
          </a:p>
          <a:p>
            <a:pPr algn="just">
              <a:lnSpc>
                <a:spcPts val="3079"/>
              </a:lnSpc>
            </a:pPr>
          </a:p>
          <a:p>
            <a:pPr algn="just">
              <a:lnSpc>
                <a:spcPts val="3079"/>
              </a:lnSpc>
            </a:pPr>
            <a:r>
              <a:rPr lang="en-US" sz="2199" b="true">
                <a:solidFill>
                  <a:srgbClr val="FFFFFF"/>
                </a:solidFill>
                <a:latin typeface="Poppins Bold"/>
                <a:ea typeface="Poppins Bold"/>
                <a:cs typeface="Poppins Bold"/>
                <a:sym typeface="Poppins Bold"/>
              </a:rPr>
              <a:t>Step 3: Outlier Treatment :</a:t>
            </a:r>
            <a:r>
              <a:rPr lang="en-US" sz="2199">
                <a:solidFill>
                  <a:srgbClr val="FFFFFF"/>
                </a:solidFill>
                <a:latin typeface="Poppins"/>
                <a:ea typeface="Poppins"/>
                <a:cs typeface="Poppins"/>
                <a:sym typeface="Poppins"/>
              </a:rPr>
              <a:t> Clipped extreme outliers (&gt;99.9 percentile) and weather data to realistic ranges (temperature: -10°C to 50°C, humidity: 0-100%).</a:t>
            </a:r>
          </a:p>
          <a:p>
            <a:pPr algn="just">
              <a:lnSpc>
                <a:spcPts val="3079"/>
              </a:lnSpc>
            </a:pPr>
          </a:p>
          <a:p>
            <a:pPr algn="just">
              <a:lnSpc>
                <a:spcPts val="3079"/>
              </a:lnSpc>
              <a:spcBef>
                <a:spcPct val="0"/>
              </a:spcBef>
            </a:pPr>
            <a:r>
              <a:rPr lang="en-US" b="true" sz="2199">
                <a:solidFill>
                  <a:srgbClr val="FFFFFF"/>
                </a:solidFill>
                <a:latin typeface="Poppins Bold"/>
                <a:ea typeface="Poppins Bold"/>
                <a:cs typeface="Poppins Bold"/>
                <a:sym typeface="Poppins Bold"/>
              </a:rPr>
              <a:t>Step 4: Data Type Conversion :</a:t>
            </a:r>
            <a:r>
              <a:rPr lang="en-US" sz="2199">
                <a:solidFill>
                  <a:srgbClr val="FFFFFF"/>
                </a:solidFill>
                <a:latin typeface="Poppins"/>
                <a:ea typeface="Poppins"/>
                <a:cs typeface="Poppins"/>
                <a:sym typeface="Poppins"/>
              </a:rPr>
              <a:t> Converted datetime columns and ensured numeric types for coordinates.</a:t>
            </a:r>
          </a:p>
        </p:txBody>
      </p:sp>
      <p:sp>
        <p:nvSpPr>
          <p:cNvPr name="TextBox 10" id="10"/>
          <p:cNvSpPr txBox="true"/>
          <p:nvPr/>
        </p:nvSpPr>
        <p:spPr>
          <a:xfrm rot="0">
            <a:off x="779357" y="6007009"/>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DATA QUALITY SUMMARY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657471" y="1996091"/>
            <a:ext cx="7873811" cy="3374490"/>
          </a:xfrm>
          <a:custGeom>
            <a:avLst/>
            <a:gdLst/>
            <a:ahLst/>
            <a:cxnLst/>
            <a:rect r="r" b="b" t="t" l="l"/>
            <a:pathLst>
              <a:path h="3374490" w="7873811">
                <a:moveTo>
                  <a:pt x="0" y="0"/>
                </a:moveTo>
                <a:lnTo>
                  <a:pt x="7873811" y="0"/>
                </a:lnTo>
                <a:lnTo>
                  <a:pt x="7873811" y="3374490"/>
                </a:lnTo>
                <a:lnTo>
                  <a:pt x="0" y="3374490"/>
                </a:lnTo>
                <a:lnTo>
                  <a:pt x="0" y="0"/>
                </a:lnTo>
                <a:close/>
              </a:path>
            </a:pathLst>
          </a:custGeom>
          <a:blipFill>
            <a:blip r:embed="rId4"/>
            <a:stretch>
              <a:fillRect l="0" t="0" r="0" b="0"/>
            </a:stretch>
          </a:blipFill>
        </p:spPr>
      </p:sp>
      <p:sp>
        <p:nvSpPr>
          <p:cNvPr name="TextBox 8" id="8"/>
          <p:cNvSpPr txBox="true"/>
          <p:nvPr/>
        </p:nvSpPr>
        <p:spPr>
          <a:xfrm rot="0">
            <a:off x="424016" y="363855"/>
            <a:ext cx="10106591" cy="66484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FEATURE ENGINEERING</a:t>
            </a:r>
          </a:p>
        </p:txBody>
      </p:sp>
      <p:sp>
        <p:nvSpPr>
          <p:cNvPr name="TextBox 9" id="9"/>
          <p:cNvSpPr txBox="true"/>
          <p:nvPr/>
        </p:nvSpPr>
        <p:spPr>
          <a:xfrm rot="0">
            <a:off x="657471" y="1279811"/>
            <a:ext cx="10106591" cy="459105"/>
          </a:xfrm>
          <a:prstGeom prst="rect">
            <a:avLst/>
          </a:prstGeom>
        </p:spPr>
        <p:txBody>
          <a:bodyPr anchor="t" rtlCol="false" tIns="0" lIns="0" bIns="0" rIns="0">
            <a:spAutoFit/>
          </a:bodyPr>
          <a:lstStyle/>
          <a:p>
            <a:pPr algn="l">
              <a:lnSpc>
                <a:spcPts val="3509"/>
              </a:lnSpc>
            </a:pPr>
            <a:r>
              <a:rPr lang="en-US" sz="3000" b="true">
                <a:solidFill>
                  <a:srgbClr val="FFFFFF"/>
                </a:solidFill>
                <a:latin typeface="Barlow Condensed Bold"/>
                <a:ea typeface="Barlow Condensed Bold"/>
                <a:cs typeface="Barlow Condensed Bold"/>
                <a:sym typeface="Barlow Condensed Bold"/>
              </a:rPr>
              <a:t>TEMPORAL FEATURES :</a:t>
            </a:r>
          </a:p>
        </p:txBody>
      </p:sp>
      <p:sp>
        <p:nvSpPr>
          <p:cNvPr name="TextBox 10" id="10"/>
          <p:cNvSpPr txBox="true"/>
          <p:nvPr/>
        </p:nvSpPr>
        <p:spPr>
          <a:xfrm rot="0">
            <a:off x="657471" y="6332606"/>
            <a:ext cx="10106591" cy="459105"/>
          </a:xfrm>
          <a:prstGeom prst="rect">
            <a:avLst/>
          </a:prstGeom>
        </p:spPr>
        <p:txBody>
          <a:bodyPr anchor="t" rtlCol="false" tIns="0" lIns="0" bIns="0" rIns="0">
            <a:spAutoFit/>
          </a:bodyPr>
          <a:lstStyle/>
          <a:p>
            <a:pPr algn="l">
              <a:lnSpc>
                <a:spcPts val="3509"/>
              </a:lnSpc>
            </a:pPr>
            <a:r>
              <a:rPr lang="en-US" b="true" sz="3000">
                <a:solidFill>
                  <a:srgbClr val="FFFFFF"/>
                </a:solidFill>
                <a:latin typeface="Barlow Condensed Bold"/>
                <a:ea typeface="Barlow Condensed Bold"/>
                <a:cs typeface="Barlow Condensed Bold"/>
                <a:sym typeface="Barlow Condensed Bold"/>
              </a:rPr>
              <a:t>SOURCE LABELING SCORING</a:t>
            </a:r>
          </a:p>
        </p:txBody>
      </p:sp>
      <p:sp>
        <p:nvSpPr>
          <p:cNvPr name="TextBox 11" id="11"/>
          <p:cNvSpPr txBox="true"/>
          <p:nvPr/>
        </p:nvSpPr>
        <p:spPr>
          <a:xfrm rot="0">
            <a:off x="657471" y="7210811"/>
            <a:ext cx="15586993" cy="2632075"/>
          </a:xfrm>
          <a:prstGeom prst="rect">
            <a:avLst/>
          </a:prstGeom>
        </p:spPr>
        <p:txBody>
          <a:bodyPr anchor="t" rtlCol="false" tIns="0" lIns="0" bIns="0" rIns="0">
            <a:spAutoFit/>
          </a:bodyPr>
          <a:lstStyle/>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Vehicular:</a:t>
            </a:r>
            <a:r>
              <a:rPr lang="en-US" sz="2499">
                <a:solidFill>
                  <a:srgbClr val="FFFFFF"/>
                </a:solidFill>
                <a:latin typeface="Poppins"/>
                <a:ea typeface="Poppins"/>
                <a:cs typeface="Poppins"/>
                <a:sym typeface="Poppins"/>
              </a:rPr>
              <a:t> Near roads, high road density, high NO₂, rush hours.</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Industrial:</a:t>
            </a:r>
            <a:r>
              <a:rPr lang="en-US" sz="2499">
                <a:solidFill>
                  <a:srgbClr val="FFFFFF"/>
                </a:solidFill>
                <a:latin typeface="Poppins"/>
                <a:ea typeface="Poppins"/>
                <a:cs typeface="Poppins"/>
                <a:sym typeface="Poppins"/>
              </a:rPr>
              <a:t> Near industries, large industrial area, high SO₂.</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Agricultural:</a:t>
            </a:r>
            <a:r>
              <a:rPr lang="en-US" sz="2499">
                <a:solidFill>
                  <a:srgbClr val="FFFFFF"/>
                </a:solidFill>
                <a:latin typeface="Poppins"/>
                <a:ea typeface="Poppins"/>
                <a:cs typeface="Poppins"/>
                <a:sym typeface="Poppins"/>
              </a:rPr>
              <a:t> Near farmland, high PM10/PM2.5, post-monsoon or winter.</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Burning: </a:t>
            </a:r>
            <a:r>
              <a:rPr lang="en-US" sz="2499">
                <a:solidFill>
                  <a:srgbClr val="FFFFFF"/>
                </a:solidFill>
                <a:latin typeface="Poppins"/>
                <a:ea typeface="Poppins"/>
                <a:cs typeface="Poppins"/>
                <a:sym typeface="Poppins"/>
              </a:rPr>
              <a:t>Near dump sites, high CO, evening or night time.</a:t>
            </a:r>
          </a:p>
          <a:p>
            <a:pPr algn="just" marL="539749" indent="-269875" lvl="1">
              <a:lnSpc>
                <a:spcPts val="3499"/>
              </a:lnSpc>
              <a:buFont typeface="Arial"/>
              <a:buChar char="•"/>
            </a:pPr>
            <a:r>
              <a:rPr lang="en-US" b="true" sz="2499">
                <a:solidFill>
                  <a:srgbClr val="FFFFFF"/>
                </a:solidFill>
                <a:latin typeface="Poppins Bold"/>
                <a:ea typeface="Poppins Bold"/>
                <a:cs typeface="Poppins Bold"/>
                <a:sym typeface="Poppins Bold"/>
              </a:rPr>
              <a:t>Natural: </a:t>
            </a:r>
            <a:r>
              <a:rPr lang="en-US" sz="2499">
                <a:solidFill>
                  <a:srgbClr val="FFFFFF"/>
                </a:solidFill>
                <a:latin typeface="Poppins"/>
                <a:ea typeface="Poppins"/>
                <a:cs typeface="Poppins"/>
                <a:sym typeface="Poppins"/>
              </a:rPr>
              <a:t>High dust ratio, low gases, strong wind, no human sources.</a:t>
            </a:r>
          </a:p>
          <a:p>
            <a:pPr algn="just">
              <a:lnSpc>
                <a:spcPts val="349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8180762" y="7912067"/>
            <a:ext cx="214475" cy="1346233"/>
            <a:chOff x="0" y="0"/>
            <a:chExt cx="56487" cy="354563"/>
          </a:xfrm>
        </p:grpSpPr>
        <p:sp>
          <p:nvSpPr>
            <p:cNvPr name="Freeform 4" id="4"/>
            <p:cNvSpPr/>
            <p:nvPr/>
          </p:nvSpPr>
          <p:spPr>
            <a:xfrm flipH="false" flipV="false" rot="0">
              <a:off x="0" y="0"/>
              <a:ext cx="56487" cy="354563"/>
            </a:xfrm>
            <a:custGeom>
              <a:avLst/>
              <a:gdLst/>
              <a:ahLst/>
              <a:cxnLst/>
              <a:rect r="r" b="b" t="t" l="l"/>
              <a:pathLst>
                <a:path h="354563" w="56487">
                  <a:moveTo>
                    <a:pt x="28244" y="0"/>
                  </a:moveTo>
                  <a:lnTo>
                    <a:pt x="28244" y="0"/>
                  </a:lnTo>
                  <a:cubicBezTo>
                    <a:pt x="43842" y="0"/>
                    <a:pt x="56487" y="12645"/>
                    <a:pt x="56487" y="28244"/>
                  </a:cubicBezTo>
                  <a:lnTo>
                    <a:pt x="56487" y="326320"/>
                  </a:lnTo>
                  <a:cubicBezTo>
                    <a:pt x="56487" y="333811"/>
                    <a:pt x="53512" y="340994"/>
                    <a:pt x="48215" y="346291"/>
                  </a:cubicBezTo>
                  <a:cubicBezTo>
                    <a:pt x="42918" y="351588"/>
                    <a:pt x="35734" y="354563"/>
                    <a:pt x="28244" y="354563"/>
                  </a:cubicBezTo>
                  <a:lnTo>
                    <a:pt x="28244" y="354563"/>
                  </a:lnTo>
                  <a:cubicBezTo>
                    <a:pt x="20753" y="354563"/>
                    <a:pt x="13569" y="351588"/>
                    <a:pt x="8272" y="346291"/>
                  </a:cubicBezTo>
                  <a:cubicBezTo>
                    <a:pt x="2976" y="340994"/>
                    <a:pt x="0" y="333811"/>
                    <a:pt x="0" y="326320"/>
                  </a:cubicBezTo>
                  <a:lnTo>
                    <a:pt x="0" y="28244"/>
                  </a:lnTo>
                  <a:cubicBezTo>
                    <a:pt x="0" y="20753"/>
                    <a:pt x="2976" y="13569"/>
                    <a:pt x="8272" y="8272"/>
                  </a:cubicBezTo>
                  <a:cubicBezTo>
                    <a:pt x="13569" y="2976"/>
                    <a:pt x="20753" y="0"/>
                    <a:pt x="28244" y="0"/>
                  </a:cubicBezTo>
                  <a:close/>
                </a:path>
              </a:pathLst>
            </a:custGeom>
            <a:solidFill>
              <a:srgbClr val="FFFFFF"/>
            </a:solidFill>
          </p:spPr>
        </p:sp>
        <p:sp>
          <p:nvSpPr>
            <p:cNvPr name="TextBox 5" id="5"/>
            <p:cNvSpPr txBox="true"/>
            <p:nvPr/>
          </p:nvSpPr>
          <p:spPr>
            <a:xfrm>
              <a:off x="0" y="-38100"/>
              <a:ext cx="56487" cy="392663"/>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6077643" y="-588993"/>
            <a:ext cx="2103119" cy="2103119"/>
          </a:xfrm>
          <a:custGeom>
            <a:avLst/>
            <a:gdLst/>
            <a:ahLst/>
            <a:cxnLst/>
            <a:rect r="r" b="b" t="t" l="l"/>
            <a:pathLst>
              <a:path h="2103119" w="2103119">
                <a:moveTo>
                  <a:pt x="0" y="0"/>
                </a:moveTo>
                <a:lnTo>
                  <a:pt x="2103119" y="0"/>
                </a:lnTo>
                <a:lnTo>
                  <a:pt x="2103119" y="2103119"/>
                </a:lnTo>
                <a:lnTo>
                  <a:pt x="0" y="2103119"/>
                </a:lnTo>
                <a:lnTo>
                  <a:pt x="0" y="0"/>
                </a:lnTo>
                <a:close/>
              </a:path>
            </a:pathLst>
          </a:custGeom>
          <a:blipFill>
            <a:blip r:embed="rId3"/>
            <a:stretch>
              <a:fillRect l="0" t="0" r="0" b="0"/>
            </a:stretch>
          </a:blipFill>
        </p:spPr>
      </p:sp>
      <p:sp>
        <p:nvSpPr>
          <p:cNvPr name="Freeform 7" id="7"/>
          <p:cNvSpPr/>
          <p:nvPr/>
        </p:nvSpPr>
        <p:spPr>
          <a:xfrm flipH="false" flipV="false" rot="0">
            <a:off x="4225607" y="1722618"/>
            <a:ext cx="9836787" cy="7660398"/>
          </a:xfrm>
          <a:custGeom>
            <a:avLst/>
            <a:gdLst/>
            <a:ahLst/>
            <a:cxnLst/>
            <a:rect r="r" b="b" t="t" l="l"/>
            <a:pathLst>
              <a:path h="7660398" w="9836787">
                <a:moveTo>
                  <a:pt x="0" y="0"/>
                </a:moveTo>
                <a:lnTo>
                  <a:pt x="9836786" y="0"/>
                </a:lnTo>
                <a:lnTo>
                  <a:pt x="9836786" y="7660398"/>
                </a:lnTo>
                <a:lnTo>
                  <a:pt x="0" y="7660398"/>
                </a:lnTo>
                <a:lnTo>
                  <a:pt x="0" y="0"/>
                </a:lnTo>
                <a:close/>
              </a:path>
            </a:pathLst>
          </a:custGeom>
          <a:blipFill>
            <a:blip r:embed="rId4"/>
            <a:stretch>
              <a:fillRect l="0" t="0" r="0" b="0"/>
            </a:stretch>
          </a:blipFill>
        </p:spPr>
      </p:sp>
      <p:sp>
        <p:nvSpPr>
          <p:cNvPr name="TextBox 8" id="8"/>
          <p:cNvSpPr txBox="true"/>
          <p:nvPr/>
        </p:nvSpPr>
        <p:spPr>
          <a:xfrm rot="0">
            <a:off x="716999" y="724565"/>
            <a:ext cx="10106591" cy="1331595"/>
          </a:xfrm>
          <a:prstGeom prst="rect">
            <a:avLst/>
          </a:prstGeom>
        </p:spPr>
        <p:txBody>
          <a:bodyPr anchor="t" rtlCol="false" tIns="0" lIns="0" bIns="0" rIns="0">
            <a:spAutoFit/>
          </a:bodyPr>
          <a:lstStyle/>
          <a:p>
            <a:pPr algn="l">
              <a:lnSpc>
                <a:spcPts val="5265"/>
              </a:lnSpc>
            </a:pPr>
            <a:r>
              <a:rPr lang="en-US" b="true" sz="4500">
                <a:solidFill>
                  <a:srgbClr val="FFFFFF"/>
                </a:solidFill>
                <a:latin typeface="Barlow Condensed Bold"/>
                <a:ea typeface="Barlow Condensed Bold"/>
                <a:cs typeface="Barlow Condensed Bold"/>
                <a:sym typeface="Barlow Condensed Bold"/>
              </a:rPr>
              <a:t>FINAL FEATURE SET (13 FEATURES)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DAG8-FOi8M4</dc:identifier>
  <dcterms:modified xsi:type="dcterms:W3CDTF">2011-08-01T06:04:30Z</dcterms:modified>
  <cp:revision>1</cp:revision>
  <dc:title>Copy of Black White Modern Outer Space Presentation</dc:title>
</cp:coreProperties>
</file>

<file path=docProps/thumbnail.jpeg>
</file>